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7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9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0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1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2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13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14.xml" ContentType="application/vnd.openxmlformats-officedocument.theme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15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16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17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  <p:sldMasterId id="2147483734" r:id="rId3"/>
    <p:sldMasterId id="2147483765" r:id="rId4"/>
    <p:sldMasterId id="2147483804" r:id="rId5"/>
    <p:sldMasterId id="2147483852" r:id="rId6"/>
    <p:sldMasterId id="2147483876" r:id="rId7"/>
    <p:sldMasterId id="2147483900" r:id="rId8"/>
    <p:sldMasterId id="2147483912" r:id="rId9"/>
    <p:sldMasterId id="2147483924" r:id="rId10"/>
    <p:sldMasterId id="2147483956" r:id="rId11"/>
    <p:sldMasterId id="2147484025" r:id="rId12"/>
    <p:sldMasterId id="2147484041" r:id="rId13"/>
    <p:sldMasterId id="2147484080" r:id="rId14"/>
    <p:sldMasterId id="2147484119" r:id="rId15"/>
    <p:sldMasterId id="2147484160" r:id="rId16"/>
    <p:sldMasterId id="2147484251" r:id="rId17"/>
    <p:sldMasterId id="2147484267" r:id="rId18"/>
  </p:sldMasterIdLst>
  <p:notesMasterIdLst>
    <p:notesMasterId r:id="rId87"/>
  </p:notesMasterIdLst>
  <p:sldIdLst>
    <p:sldId id="256" r:id="rId19"/>
    <p:sldId id="343" r:id="rId20"/>
    <p:sldId id="344" r:id="rId21"/>
    <p:sldId id="367" r:id="rId22"/>
    <p:sldId id="281" r:id="rId23"/>
    <p:sldId id="360" r:id="rId24"/>
    <p:sldId id="365" r:id="rId25"/>
    <p:sldId id="366" r:id="rId26"/>
    <p:sldId id="391" r:id="rId27"/>
    <p:sldId id="394" r:id="rId28"/>
    <p:sldId id="395" r:id="rId29"/>
    <p:sldId id="356" r:id="rId30"/>
    <p:sldId id="328" r:id="rId31"/>
    <p:sldId id="326" r:id="rId32"/>
    <p:sldId id="349" r:id="rId33"/>
    <p:sldId id="361" r:id="rId34"/>
    <p:sldId id="392" r:id="rId35"/>
    <p:sldId id="342" r:id="rId36"/>
    <p:sldId id="273" r:id="rId37"/>
    <p:sldId id="275" r:id="rId38"/>
    <p:sldId id="368" r:id="rId39"/>
    <p:sldId id="369" r:id="rId40"/>
    <p:sldId id="364" r:id="rId41"/>
    <p:sldId id="393" r:id="rId42"/>
    <p:sldId id="327" r:id="rId43"/>
    <p:sldId id="350" r:id="rId44"/>
    <p:sldId id="351" r:id="rId45"/>
    <p:sldId id="352" r:id="rId46"/>
    <p:sldId id="359" r:id="rId47"/>
    <p:sldId id="370" r:id="rId48"/>
    <p:sldId id="362" r:id="rId49"/>
    <p:sldId id="363" r:id="rId50"/>
    <p:sldId id="373" r:id="rId51"/>
    <p:sldId id="380" r:id="rId52"/>
    <p:sldId id="381" r:id="rId53"/>
    <p:sldId id="382" r:id="rId54"/>
    <p:sldId id="383" r:id="rId55"/>
    <p:sldId id="387" r:id="rId56"/>
    <p:sldId id="388" r:id="rId57"/>
    <p:sldId id="389" r:id="rId58"/>
    <p:sldId id="390" r:id="rId59"/>
    <p:sldId id="384" r:id="rId60"/>
    <p:sldId id="385" r:id="rId61"/>
    <p:sldId id="386" r:id="rId62"/>
    <p:sldId id="319" r:id="rId63"/>
    <p:sldId id="374" r:id="rId64"/>
    <p:sldId id="302" r:id="rId65"/>
    <p:sldId id="316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00" r:id="rId75"/>
    <p:sldId id="292" r:id="rId76"/>
    <p:sldId id="293" r:id="rId77"/>
    <p:sldId id="297" r:id="rId78"/>
    <p:sldId id="294" r:id="rId79"/>
    <p:sldId id="298" r:id="rId80"/>
    <p:sldId id="287" r:id="rId81"/>
    <p:sldId id="285" r:id="rId82"/>
    <p:sldId id="299" r:id="rId83"/>
    <p:sldId id="346" r:id="rId84"/>
    <p:sldId id="267" r:id="rId85"/>
    <p:sldId id="260" r:id="rId8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01333F"/>
    <a:srgbClr val="FFA800"/>
    <a:srgbClr val="DD3333"/>
    <a:srgbClr val="FF7C80"/>
    <a:srgbClr val="BCBEB1"/>
    <a:srgbClr val="7C7C7E"/>
    <a:srgbClr val="898987"/>
    <a:srgbClr val="B8B9B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76" Type="http://schemas.openxmlformats.org/officeDocument/2006/relationships/slide" Target="slides/slide58.xml"/><Relationship Id="rId84" Type="http://schemas.openxmlformats.org/officeDocument/2006/relationships/slide" Target="slides/slide66.xml"/><Relationship Id="rId89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66" Type="http://schemas.openxmlformats.org/officeDocument/2006/relationships/slide" Target="slides/slide48.xml"/><Relationship Id="rId74" Type="http://schemas.openxmlformats.org/officeDocument/2006/relationships/slide" Target="slides/slide56.xml"/><Relationship Id="rId79" Type="http://schemas.openxmlformats.org/officeDocument/2006/relationships/slide" Target="slides/slide61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3.xml"/><Relationship Id="rId82" Type="http://schemas.openxmlformats.org/officeDocument/2006/relationships/slide" Target="slides/slide64.xml"/><Relationship Id="rId90" Type="http://schemas.openxmlformats.org/officeDocument/2006/relationships/theme" Target="theme/theme1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77" Type="http://schemas.openxmlformats.org/officeDocument/2006/relationships/slide" Target="slides/slide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80" Type="http://schemas.openxmlformats.org/officeDocument/2006/relationships/slide" Target="slides/slide62.xml"/><Relationship Id="rId85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83" Type="http://schemas.openxmlformats.org/officeDocument/2006/relationships/slide" Target="slides/slide65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slide" Target="slides/slide55.xml"/><Relationship Id="rId78" Type="http://schemas.openxmlformats.org/officeDocument/2006/relationships/slide" Target="slides/slide60.xml"/><Relationship Id="rId81" Type="http://schemas.openxmlformats.org/officeDocument/2006/relationships/slide" Target="slides/slide63.xml"/><Relationship Id="rId86" Type="http://schemas.openxmlformats.org/officeDocument/2006/relationships/slide" Target="slides/slide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2F39D9-5B74-45B6-BF68-883CA7847A92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7A4443AB-3008-4411-9937-79B6C4A0EDE4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1D4F9E6C-E911-4235-9E74-9E3FA303CA9B}" type="parTrans" cxnId="{99F24512-86F5-4EC9-BEAB-C975C95448BC}">
      <dgm:prSet/>
      <dgm:spPr/>
      <dgm:t>
        <a:bodyPr/>
        <a:lstStyle/>
        <a:p>
          <a:endParaRPr lang="en-US"/>
        </a:p>
      </dgm:t>
    </dgm:pt>
    <dgm:pt modelId="{31DBC4E0-9147-4C63-9E45-CE5A928712FE}" type="sibTrans" cxnId="{99F24512-86F5-4EC9-BEAB-C975C95448BC}">
      <dgm:prSet/>
      <dgm:spPr/>
      <dgm:t>
        <a:bodyPr/>
        <a:lstStyle/>
        <a:p>
          <a:endParaRPr lang="en-US"/>
        </a:p>
      </dgm:t>
    </dgm:pt>
    <dgm:pt modelId="{0A58E682-0A6C-4F4C-9066-0E08A2E468CD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8D0CC1C0-964D-476E-97D3-968347B1B104}" type="parTrans" cxnId="{55966EF2-3E57-473A-AA6C-031B5D5529D1}">
      <dgm:prSet/>
      <dgm:spPr/>
      <dgm:t>
        <a:bodyPr/>
        <a:lstStyle/>
        <a:p>
          <a:endParaRPr lang="en-US"/>
        </a:p>
      </dgm:t>
    </dgm:pt>
    <dgm:pt modelId="{702DE59C-A15A-42D4-8C87-043E472B0304}" type="sibTrans" cxnId="{55966EF2-3E57-473A-AA6C-031B5D5529D1}">
      <dgm:prSet/>
      <dgm:spPr/>
      <dgm:t>
        <a:bodyPr/>
        <a:lstStyle/>
        <a:p>
          <a:endParaRPr lang="en-US"/>
        </a:p>
      </dgm:t>
    </dgm:pt>
    <dgm:pt modelId="{1FD998FB-1448-4A83-BE1C-F4B4FB675997}">
      <dgm:prSet phldrT="[Text]"/>
      <dgm:spPr/>
      <dgm:t>
        <a:bodyPr/>
        <a:lstStyle/>
        <a:p>
          <a:r>
            <a:rPr lang="en-US" dirty="0" smtClean="0"/>
            <a:t>Test</a:t>
          </a:r>
        </a:p>
      </dgm:t>
    </dgm:pt>
    <dgm:pt modelId="{1934804F-668D-4D22-BBBE-EAA614214981}" type="parTrans" cxnId="{0DBFEA50-9FE0-49FC-BF9F-FE70C8406F8E}">
      <dgm:prSet/>
      <dgm:spPr/>
      <dgm:t>
        <a:bodyPr/>
        <a:lstStyle/>
        <a:p>
          <a:endParaRPr lang="en-US"/>
        </a:p>
      </dgm:t>
    </dgm:pt>
    <dgm:pt modelId="{15F6054E-E5FC-4249-87D2-5C333B8F4EF6}" type="sibTrans" cxnId="{0DBFEA50-9FE0-49FC-BF9F-FE70C8406F8E}">
      <dgm:prSet/>
      <dgm:spPr/>
      <dgm:t>
        <a:bodyPr/>
        <a:lstStyle/>
        <a:p>
          <a:endParaRPr lang="en-US"/>
        </a:p>
      </dgm:t>
    </dgm:pt>
    <dgm:pt modelId="{3C9C803A-7248-4B5D-BCBD-61742E1A0950}">
      <dgm:prSet phldrT="[Text]"/>
      <dgm:spPr/>
      <dgm:t>
        <a:bodyPr/>
        <a:lstStyle/>
        <a:p>
          <a:r>
            <a:rPr lang="en-US" dirty="0" smtClean="0"/>
            <a:t>Production</a:t>
          </a:r>
        </a:p>
      </dgm:t>
    </dgm:pt>
    <dgm:pt modelId="{B16C56A1-3902-4D00-9828-71E969E4C1E8}" type="parTrans" cxnId="{E1B15732-1E07-4E7D-8208-C4BE679F12E6}">
      <dgm:prSet/>
      <dgm:spPr/>
      <dgm:t>
        <a:bodyPr/>
        <a:lstStyle/>
        <a:p>
          <a:endParaRPr lang="en-US"/>
        </a:p>
      </dgm:t>
    </dgm:pt>
    <dgm:pt modelId="{75DCF8A0-92D7-4FE8-9EEC-19F423D78696}" type="sibTrans" cxnId="{E1B15732-1E07-4E7D-8208-C4BE679F12E6}">
      <dgm:prSet/>
      <dgm:spPr/>
      <dgm:t>
        <a:bodyPr/>
        <a:lstStyle/>
        <a:p>
          <a:endParaRPr lang="en-US"/>
        </a:p>
      </dgm:t>
    </dgm:pt>
    <dgm:pt modelId="{FFC7F0E3-1DE5-4B4B-9DA8-A61C65754316}" type="pres">
      <dgm:prSet presAssocID="{062F39D9-5B74-45B6-BF68-883CA7847A92}" presName="CompostProcess" presStyleCnt="0">
        <dgm:presLayoutVars>
          <dgm:dir/>
          <dgm:resizeHandles val="exact"/>
        </dgm:presLayoutVars>
      </dgm:prSet>
      <dgm:spPr/>
    </dgm:pt>
    <dgm:pt modelId="{14BD547F-168C-403E-8A14-27B40C6E0921}" type="pres">
      <dgm:prSet presAssocID="{062F39D9-5B74-45B6-BF68-883CA7847A92}" presName="arrow" presStyleLbl="bgShp" presStyleIdx="0" presStyleCnt="1"/>
      <dgm:spPr/>
    </dgm:pt>
    <dgm:pt modelId="{037D876E-E7DB-4450-BFF5-2EEAD5D51661}" type="pres">
      <dgm:prSet presAssocID="{062F39D9-5B74-45B6-BF68-883CA7847A92}" presName="linearProcess" presStyleCnt="0"/>
      <dgm:spPr/>
    </dgm:pt>
    <dgm:pt modelId="{540CA6A6-9252-426F-9404-9EC25F4F6D56}" type="pres">
      <dgm:prSet presAssocID="{7A4443AB-3008-4411-9937-79B6C4A0EDE4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982250-A191-41B2-AB76-EFA0ADB9D431}" type="pres">
      <dgm:prSet presAssocID="{31DBC4E0-9147-4C63-9E45-CE5A928712FE}" presName="sibTrans" presStyleCnt="0"/>
      <dgm:spPr/>
    </dgm:pt>
    <dgm:pt modelId="{9F5131E5-12C5-4094-B536-E6CB9FF8D780}" type="pres">
      <dgm:prSet presAssocID="{0A58E682-0A6C-4F4C-9066-0E08A2E468CD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2A40CF-C1A2-4DA4-AB85-B0E955DB326D}" type="pres">
      <dgm:prSet presAssocID="{702DE59C-A15A-42D4-8C87-043E472B0304}" presName="sibTrans" presStyleCnt="0"/>
      <dgm:spPr/>
    </dgm:pt>
    <dgm:pt modelId="{C8A5441B-0E85-4B17-9F69-260A58C2D0BE}" type="pres">
      <dgm:prSet presAssocID="{1FD998FB-1448-4A83-BE1C-F4B4FB67599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FFC25D-8A71-4C64-9A84-85C2688966EA}" type="pres">
      <dgm:prSet presAssocID="{15F6054E-E5FC-4249-87D2-5C333B8F4EF6}" presName="sibTrans" presStyleCnt="0"/>
      <dgm:spPr/>
    </dgm:pt>
    <dgm:pt modelId="{7AD49D0D-1D0A-4E14-933F-B4F47EF1FAE8}" type="pres">
      <dgm:prSet presAssocID="{3C9C803A-7248-4B5D-BCBD-61742E1A0950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F24512-86F5-4EC9-BEAB-C975C95448BC}" srcId="{062F39D9-5B74-45B6-BF68-883CA7847A92}" destId="{7A4443AB-3008-4411-9937-79B6C4A0EDE4}" srcOrd="0" destOrd="0" parTransId="{1D4F9E6C-E911-4235-9E74-9E3FA303CA9B}" sibTransId="{31DBC4E0-9147-4C63-9E45-CE5A928712FE}"/>
    <dgm:cxn modelId="{0DBFEA50-9FE0-49FC-BF9F-FE70C8406F8E}" srcId="{062F39D9-5B74-45B6-BF68-883CA7847A92}" destId="{1FD998FB-1448-4A83-BE1C-F4B4FB675997}" srcOrd="2" destOrd="0" parTransId="{1934804F-668D-4D22-BBBE-EAA614214981}" sibTransId="{15F6054E-E5FC-4249-87D2-5C333B8F4EF6}"/>
    <dgm:cxn modelId="{152FBC46-2406-4106-AF2D-E33924A993EF}" type="presOf" srcId="{3C9C803A-7248-4B5D-BCBD-61742E1A0950}" destId="{7AD49D0D-1D0A-4E14-933F-B4F47EF1FAE8}" srcOrd="0" destOrd="0" presId="urn:microsoft.com/office/officeart/2005/8/layout/hProcess9"/>
    <dgm:cxn modelId="{3BA6514A-5188-400D-BD46-0653A0AB2634}" type="presOf" srcId="{0A58E682-0A6C-4F4C-9066-0E08A2E468CD}" destId="{9F5131E5-12C5-4094-B536-E6CB9FF8D780}" srcOrd="0" destOrd="0" presId="urn:microsoft.com/office/officeart/2005/8/layout/hProcess9"/>
    <dgm:cxn modelId="{F3771BD8-430F-4727-87CB-F715495A2264}" type="presOf" srcId="{1FD998FB-1448-4A83-BE1C-F4B4FB675997}" destId="{C8A5441B-0E85-4B17-9F69-260A58C2D0BE}" srcOrd="0" destOrd="0" presId="urn:microsoft.com/office/officeart/2005/8/layout/hProcess9"/>
    <dgm:cxn modelId="{55966EF2-3E57-473A-AA6C-031B5D5529D1}" srcId="{062F39D9-5B74-45B6-BF68-883CA7847A92}" destId="{0A58E682-0A6C-4F4C-9066-0E08A2E468CD}" srcOrd="1" destOrd="0" parTransId="{8D0CC1C0-964D-476E-97D3-968347B1B104}" sibTransId="{702DE59C-A15A-42D4-8C87-043E472B0304}"/>
    <dgm:cxn modelId="{BA81CC78-BB20-4802-B757-2B53129F6086}" type="presOf" srcId="{062F39D9-5B74-45B6-BF68-883CA7847A92}" destId="{FFC7F0E3-1DE5-4B4B-9DA8-A61C65754316}" srcOrd="0" destOrd="0" presId="urn:microsoft.com/office/officeart/2005/8/layout/hProcess9"/>
    <dgm:cxn modelId="{E1B15732-1E07-4E7D-8208-C4BE679F12E6}" srcId="{062F39D9-5B74-45B6-BF68-883CA7847A92}" destId="{3C9C803A-7248-4B5D-BCBD-61742E1A0950}" srcOrd="3" destOrd="0" parTransId="{B16C56A1-3902-4D00-9828-71E969E4C1E8}" sibTransId="{75DCF8A0-92D7-4FE8-9EEC-19F423D78696}"/>
    <dgm:cxn modelId="{30C31344-B7A1-4243-9E31-1EE3B07F9090}" type="presOf" srcId="{7A4443AB-3008-4411-9937-79B6C4A0EDE4}" destId="{540CA6A6-9252-426F-9404-9EC25F4F6D56}" srcOrd="0" destOrd="0" presId="urn:microsoft.com/office/officeart/2005/8/layout/hProcess9"/>
    <dgm:cxn modelId="{EAF3EB34-145D-465F-A804-5C01A7537130}" type="presParOf" srcId="{FFC7F0E3-1DE5-4B4B-9DA8-A61C65754316}" destId="{14BD547F-168C-403E-8A14-27B40C6E0921}" srcOrd="0" destOrd="0" presId="urn:microsoft.com/office/officeart/2005/8/layout/hProcess9"/>
    <dgm:cxn modelId="{2C8F928A-4A20-459C-B4BF-497959E36EDC}" type="presParOf" srcId="{FFC7F0E3-1DE5-4B4B-9DA8-A61C65754316}" destId="{037D876E-E7DB-4450-BFF5-2EEAD5D51661}" srcOrd="1" destOrd="0" presId="urn:microsoft.com/office/officeart/2005/8/layout/hProcess9"/>
    <dgm:cxn modelId="{96D26F60-737A-41B8-8C53-D74EAA4A201C}" type="presParOf" srcId="{037D876E-E7DB-4450-BFF5-2EEAD5D51661}" destId="{540CA6A6-9252-426F-9404-9EC25F4F6D56}" srcOrd="0" destOrd="0" presId="urn:microsoft.com/office/officeart/2005/8/layout/hProcess9"/>
    <dgm:cxn modelId="{A3303175-3418-4985-9774-0FF492EF86CB}" type="presParOf" srcId="{037D876E-E7DB-4450-BFF5-2EEAD5D51661}" destId="{5F982250-A191-41B2-AB76-EFA0ADB9D431}" srcOrd="1" destOrd="0" presId="urn:microsoft.com/office/officeart/2005/8/layout/hProcess9"/>
    <dgm:cxn modelId="{48B6A391-F707-492E-B8D9-A04CC52F6B67}" type="presParOf" srcId="{037D876E-E7DB-4450-BFF5-2EEAD5D51661}" destId="{9F5131E5-12C5-4094-B536-E6CB9FF8D780}" srcOrd="2" destOrd="0" presId="urn:microsoft.com/office/officeart/2005/8/layout/hProcess9"/>
    <dgm:cxn modelId="{73B7892F-3CE9-41D6-9DB6-C5D823927258}" type="presParOf" srcId="{037D876E-E7DB-4450-BFF5-2EEAD5D51661}" destId="{BD2A40CF-C1A2-4DA4-AB85-B0E955DB326D}" srcOrd="3" destOrd="0" presId="urn:microsoft.com/office/officeart/2005/8/layout/hProcess9"/>
    <dgm:cxn modelId="{47298EF9-E2C5-4458-87F2-4055D6B2F762}" type="presParOf" srcId="{037D876E-E7DB-4450-BFF5-2EEAD5D51661}" destId="{C8A5441B-0E85-4B17-9F69-260A58C2D0BE}" srcOrd="4" destOrd="0" presId="urn:microsoft.com/office/officeart/2005/8/layout/hProcess9"/>
    <dgm:cxn modelId="{45CCFAC0-A033-4397-A597-1C53222BD26E}" type="presParOf" srcId="{037D876E-E7DB-4450-BFF5-2EEAD5D51661}" destId="{EFFFC25D-8A71-4C64-9A84-85C2688966EA}" srcOrd="5" destOrd="0" presId="urn:microsoft.com/office/officeart/2005/8/layout/hProcess9"/>
    <dgm:cxn modelId="{438D1B71-CCCE-4209-B135-82F1A360BF3C}" type="presParOf" srcId="{037D876E-E7DB-4450-BFF5-2EEAD5D51661}" destId="{7AD49D0D-1D0A-4E14-933F-B4F47EF1FAE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6013F4-5D1D-47C7-95D8-9A086C7185B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CFCF76-C658-4135-9C30-EA09C16AD4A7}">
      <dgm:prSet/>
      <dgm:spPr/>
      <dgm:t>
        <a:bodyPr/>
        <a:lstStyle/>
        <a:p>
          <a:pPr rtl="0"/>
          <a:r>
            <a:rPr lang="en-US" dirty="0" smtClean="0"/>
            <a:t>Minimize the costs of the Security related issues</a:t>
          </a:r>
          <a:endParaRPr lang="en-US" dirty="0"/>
        </a:p>
      </dgm:t>
    </dgm:pt>
    <dgm:pt modelId="{BC22AAE2-2305-46A4-8457-36117575C1F0}" type="parTrans" cxnId="{3CA86AC6-1E5E-45C4-8411-F50610224ACA}">
      <dgm:prSet/>
      <dgm:spPr/>
      <dgm:t>
        <a:bodyPr/>
        <a:lstStyle/>
        <a:p>
          <a:endParaRPr lang="en-US"/>
        </a:p>
      </dgm:t>
    </dgm:pt>
    <dgm:pt modelId="{6FBF1633-743A-4729-A502-9BD9663FA5D3}" type="sibTrans" cxnId="{3CA86AC6-1E5E-45C4-8411-F50610224ACA}">
      <dgm:prSet/>
      <dgm:spPr/>
      <dgm:t>
        <a:bodyPr/>
        <a:lstStyle/>
        <a:p>
          <a:endParaRPr lang="en-US"/>
        </a:p>
      </dgm:t>
    </dgm:pt>
    <dgm:pt modelId="{6BFAAAA3-AC01-4CFF-AD62-7445BF13DAB4}">
      <dgm:prSet/>
      <dgm:spPr/>
      <dgm:t>
        <a:bodyPr/>
        <a:lstStyle/>
        <a:p>
          <a:pPr rtl="0"/>
          <a:r>
            <a:rPr lang="en-US" dirty="0" smtClean="0"/>
            <a:t>Avoid repetitive security issues</a:t>
          </a:r>
          <a:endParaRPr lang="en-US" dirty="0"/>
        </a:p>
      </dgm:t>
    </dgm:pt>
    <dgm:pt modelId="{44B381E9-CA65-47F5-A3A4-370DE1E945C9}" type="parTrans" cxnId="{2E07F7C4-E27C-4171-9580-548F5A5E6F08}">
      <dgm:prSet/>
      <dgm:spPr/>
      <dgm:t>
        <a:bodyPr/>
        <a:lstStyle/>
        <a:p>
          <a:endParaRPr lang="en-US"/>
        </a:p>
      </dgm:t>
    </dgm:pt>
    <dgm:pt modelId="{152357BD-4F1F-46A7-AC5E-F73BD2C7C56E}" type="sibTrans" cxnId="{2E07F7C4-E27C-4171-9580-548F5A5E6F08}">
      <dgm:prSet/>
      <dgm:spPr/>
      <dgm:t>
        <a:bodyPr/>
        <a:lstStyle/>
        <a:p>
          <a:endParaRPr lang="en-US"/>
        </a:p>
      </dgm:t>
    </dgm:pt>
    <dgm:pt modelId="{3B35F425-7C22-4408-B9A7-7F19BF8FD556}">
      <dgm:prSet/>
      <dgm:spPr/>
      <dgm:t>
        <a:bodyPr/>
        <a:lstStyle/>
        <a:p>
          <a:pPr rtl="0"/>
          <a:r>
            <a:rPr lang="en-US" dirty="0" smtClean="0"/>
            <a:t>Avoid inconsistent level of the security</a:t>
          </a:r>
          <a:endParaRPr lang="en-US" dirty="0"/>
        </a:p>
      </dgm:t>
    </dgm:pt>
    <dgm:pt modelId="{04D53830-4280-418C-A71C-9036F129F9B3}" type="parTrans" cxnId="{59DF2F7E-700F-43F0-889F-D0EA5E71C1F6}">
      <dgm:prSet/>
      <dgm:spPr/>
      <dgm:t>
        <a:bodyPr/>
        <a:lstStyle/>
        <a:p>
          <a:endParaRPr lang="en-US"/>
        </a:p>
      </dgm:t>
    </dgm:pt>
    <dgm:pt modelId="{61084EF6-619A-4450-A753-F9C606E1223A}" type="sibTrans" cxnId="{59DF2F7E-700F-43F0-889F-D0EA5E71C1F6}">
      <dgm:prSet/>
      <dgm:spPr/>
      <dgm:t>
        <a:bodyPr/>
        <a:lstStyle/>
        <a:p>
          <a:endParaRPr lang="en-US"/>
        </a:p>
      </dgm:t>
    </dgm:pt>
    <dgm:pt modelId="{B4B9D681-F2A1-402F-B2B2-A2CDCAECDD3C}">
      <dgm:prSet/>
      <dgm:spPr/>
      <dgm:t>
        <a:bodyPr/>
        <a:lstStyle/>
        <a:p>
          <a:pPr rtl="0"/>
          <a:r>
            <a:rPr lang="en-US" dirty="0" smtClean="0"/>
            <a:t>Determine activities that pay back faster during current state of the project </a:t>
          </a:r>
          <a:endParaRPr lang="en-US" dirty="0"/>
        </a:p>
      </dgm:t>
    </dgm:pt>
    <dgm:pt modelId="{AECEBD27-B0E5-4728-A0EF-5D7E17A6AB2E}" type="parTrans" cxnId="{E35EE3D2-67DB-4889-8F43-32D0B8867011}">
      <dgm:prSet/>
      <dgm:spPr/>
      <dgm:t>
        <a:bodyPr/>
        <a:lstStyle/>
        <a:p>
          <a:endParaRPr lang="en-US"/>
        </a:p>
      </dgm:t>
    </dgm:pt>
    <dgm:pt modelId="{29A4E4C2-E2C0-4134-B483-24879EAB021B}" type="sibTrans" cxnId="{E35EE3D2-67DB-4889-8F43-32D0B8867011}">
      <dgm:prSet/>
      <dgm:spPr/>
      <dgm:t>
        <a:bodyPr/>
        <a:lstStyle/>
        <a:p>
          <a:endParaRPr lang="en-US"/>
        </a:p>
      </dgm:t>
    </dgm:pt>
    <dgm:pt modelId="{B3FEBC68-8C51-4C00-950F-409564E518AF}" type="pres">
      <dgm:prSet presAssocID="{EE6013F4-5D1D-47C7-95D8-9A086C7185B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A104E0D5-A749-4F82-8D05-064879B1B4A6}" type="pres">
      <dgm:prSet presAssocID="{95CFCF76-C658-4135-9C30-EA09C16AD4A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6D8E7-6D50-4880-9CE5-395B642C58D8}" type="pres">
      <dgm:prSet presAssocID="{6FBF1633-743A-4729-A502-9BD9663FA5D3}" presName="spacer" presStyleCnt="0"/>
      <dgm:spPr/>
      <dgm:t>
        <a:bodyPr/>
        <a:lstStyle/>
        <a:p>
          <a:endParaRPr lang="uk-UA"/>
        </a:p>
      </dgm:t>
    </dgm:pt>
    <dgm:pt modelId="{CAC50515-0E96-4CA0-8B8C-A46FBDECBB86}" type="pres">
      <dgm:prSet presAssocID="{6BFAAAA3-AC01-4CFF-AD62-7445BF13DAB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CDE55C-CC82-4E84-9205-9C1471CE2955}" type="pres">
      <dgm:prSet presAssocID="{152357BD-4F1F-46A7-AC5E-F73BD2C7C56E}" presName="spacer" presStyleCnt="0"/>
      <dgm:spPr/>
      <dgm:t>
        <a:bodyPr/>
        <a:lstStyle/>
        <a:p>
          <a:endParaRPr lang="uk-UA"/>
        </a:p>
      </dgm:t>
    </dgm:pt>
    <dgm:pt modelId="{2C009F9D-58EB-455F-A553-82BB60D11AEE}" type="pres">
      <dgm:prSet presAssocID="{3B35F425-7C22-4408-B9A7-7F19BF8FD55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192C54-7439-498A-B1D9-9A41B8BE446B}" type="pres">
      <dgm:prSet presAssocID="{61084EF6-619A-4450-A753-F9C606E1223A}" presName="spacer" presStyleCnt="0"/>
      <dgm:spPr/>
      <dgm:t>
        <a:bodyPr/>
        <a:lstStyle/>
        <a:p>
          <a:endParaRPr lang="uk-UA"/>
        </a:p>
      </dgm:t>
    </dgm:pt>
    <dgm:pt modelId="{3398CD3C-80A3-453C-A080-B88EDD6965D4}" type="pres">
      <dgm:prSet presAssocID="{B4B9D681-F2A1-402F-B2B2-A2CDCAECDD3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45D156-D1C6-4950-A500-E5E787A4AF0A}" type="presOf" srcId="{B4B9D681-F2A1-402F-B2B2-A2CDCAECDD3C}" destId="{3398CD3C-80A3-453C-A080-B88EDD6965D4}" srcOrd="0" destOrd="0" presId="urn:microsoft.com/office/officeart/2005/8/layout/vList2"/>
    <dgm:cxn modelId="{3CA86AC6-1E5E-45C4-8411-F50610224ACA}" srcId="{EE6013F4-5D1D-47C7-95D8-9A086C7185B2}" destId="{95CFCF76-C658-4135-9C30-EA09C16AD4A7}" srcOrd="0" destOrd="0" parTransId="{BC22AAE2-2305-46A4-8457-36117575C1F0}" sibTransId="{6FBF1633-743A-4729-A502-9BD9663FA5D3}"/>
    <dgm:cxn modelId="{2E07F7C4-E27C-4171-9580-548F5A5E6F08}" srcId="{EE6013F4-5D1D-47C7-95D8-9A086C7185B2}" destId="{6BFAAAA3-AC01-4CFF-AD62-7445BF13DAB4}" srcOrd="1" destOrd="0" parTransId="{44B381E9-CA65-47F5-A3A4-370DE1E945C9}" sibTransId="{152357BD-4F1F-46A7-AC5E-F73BD2C7C56E}"/>
    <dgm:cxn modelId="{E38F0DA0-93DA-4AEE-8958-2DF00CB29D46}" type="presOf" srcId="{EE6013F4-5D1D-47C7-95D8-9A086C7185B2}" destId="{B3FEBC68-8C51-4C00-950F-409564E518AF}" srcOrd="0" destOrd="0" presId="urn:microsoft.com/office/officeart/2005/8/layout/vList2"/>
    <dgm:cxn modelId="{1C3720D7-2CFE-49AF-A51F-2CDB7A137774}" type="presOf" srcId="{95CFCF76-C658-4135-9C30-EA09C16AD4A7}" destId="{A104E0D5-A749-4F82-8D05-064879B1B4A6}" srcOrd="0" destOrd="0" presId="urn:microsoft.com/office/officeart/2005/8/layout/vList2"/>
    <dgm:cxn modelId="{3EAA86C4-344A-4C20-A5DD-CFA9E0D2656C}" type="presOf" srcId="{3B35F425-7C22-4408-B9A7-7F19BF8FD556}" destId="{2C009F9D-58EB-455F-A553-82BB60D11AEE}" srcOrd="0" destOrd="0" presId="urn:microsoft.com/office/officeart/2005/8/layout/vList2"/>
    <dgm:cxn modelId="{1DF9A775-4172-4B50-8A33-73146F2F484B}" type="presOf" srcId="{6BFAAAA3-AC01-4CFF-AD62-7445BF13DAB4}" destId="{CAC50515-0E96-4CA0-8B8C-A46FBDECBB86}" srcOrd="0" destOrd="0" presId="urn:microsoft.com/office/officeart/2005/8/layout/vList2"/>
    <dgm:cxn modelId="{E35EE3D2-67DB-4889-8F43-32D0B8867011}" srcId="{EE6013F4-5D1D-47C7-95D8-9A086C7185B2}" destId="{B4B9D681-F2A1-402F-B2B2-A2CDCAECDD3C}" srcOrd="3" destOrd="0" parTransId="{AECEBD27-B0E5-4728-A0EF-5D7E17A6AB2E}" sibTransId="{29A4E4C2-E2C0-4134-B483-24879EAB021B}"/>
    <dgm:cxn modelId="{59DF2F7E-700F-43F0-889F-D0EA5E71C1F6}" srcId="{EE6013F4-5D1D-47C7-95D8-9A086C7185B2}" destId="{3B35F425-7C22-4408-B9A7-7F19BF8FD556}" srcOrd="2" destOrd="0" parTransId="{04D53830-4280-418C-A71C-9036F129F9B3}" sibTransId="{61084EF6-619A-4450-A753-F9C606E1223A}"/>
    <dgm:cxn modelId="{CFA73713-C9F3-4339-8B9B-34BE4968ECD0}" type="presParOf" srcId="{B3FEBC68-8C51-4C00-950F-409564E518AF}" destId="{A104E0D5-A749-4F82-8D05-064879B1B4A6}" srcOrd="0" destOrd="0" presId="urn:microsoft.com/office/officeart/2005/8/layout/vList2"/>
    <dgm:cxn modelId="{C7AEDFD4-80CE-4280-A16C-8EBED36A0097}" type="presParOf" srcId="{B3FEBC68-8C51-4C00-950F-409564E518AF}" destId="{8C26D8E7-6D50-4880-9CE5-395B642C58D8}" srcOrd="1" destOrd="0" presId="urn:microsoft.com/office/officeart/2005/8/layout/vList2"/>
    <dgm:cxn modelId="{052DD67B-459A-443F-A7C3-71A5E0AB3588}" type="presParOf" srcId="{B3FEBC68-8C51-4C00-950F-409564E518AF}" destId="{CAC50515-0E96-4CA0-8B8C-A46FBDECBB86}" srcOrd="2" destOrd="0" presId="urn:microsoft.com/office/officeart/2005/8/layout/vList2"/>
    <dgm:cxn modelId="{0B692765-3948-4087-B4FE-803609B9DE7B}" type="presParOf" srcId="{B3FEBC68-8C51-4C00-950F-409564E518AF}" destId="{0DCDE55C-CC82-4E84-9205-9C1471CE2955}" srcOrd="3" destOrd="0" presId="urn:microsoft.com/office/officeart/2005/8/layout/vList2"/>
    <dgm:cxn modelId="{DEF3719D-6133-4656-8987-8862660747D5}" type="presParOf" srcId="{B3FEBC68-8C51-4C00-950F-409564E518AF}" destId="{2C009F9D-58EB-455F-A553-82BB60D11AEE}" srcOrd="4" destOrd="0" presId="urn:microsoft.com/office/officeart/2005/8/layout/vList2"/>
    <dgm:cxn modelId="{EEC51C2A-6E3F-4514-9F5A-F4B8B2711D2A}" type="presParOf" srcId="{B3FEBC68-8C51-4C00-950F-409564E518AF}" destId="{DE192C54-7439-498A-B1D9-9A41B8BE446B}" srcOrd="5" destOrd="0" presId="urn:microsoft.com/office/officeart/2005/8/layout/vList2"/>
    <dgm:cxn modelId="{136B5498-E596-4AEB-8884-8DDAFBC5657A}" type="presParOf" srcId="{B3FEBC68-8C51-4C00-950F-409564E518AF}" destId="{3398CD3C-80A3-453C-A080-B88EDD6965D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D547F-168C-403E-8A14-27B40C6E0921}">
      <dsp:nvSpPr>
        <dsp:cNvPr id="0" name=""/>
        <dsp:cNvSpPr/>
      </dsp:nvSpPr>
      <dsp:spPr>
        <a:xfrm>
          <a:off x="617219" y="0"/>
          <a:ext cx="6995160" cy="20574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CA6A6-9252-426F-9404-9EC25F4F6D56}">
      <dsp:nvSpPr>
        <dsp:cNvPr id="0" name=""/>
        <dsp:cNvSpPr/>
      </dsp:nvSpPr>
      <dsp:spPr>
        <a:xfrm>
          <a:off x="2913" y="617220"/>
          <a:ext cx="1853719" cy="82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Design</a:t>
          </a:r>
          <a:endParaRPr lang="en-US" sz="2700" kern="1200" dirty="0"/>
        </a:p>
      </dsp:txBody>
      <dsp:txXfrm>
        <a:off x="43087" y="657394"/>
        <a:ext cx="1773371" cy="742612"/>
      </dsp:txXfrm>
    </dsp:sp>
    <dsp:sp modelId="{9F5131E5-12C5-4094-B536-E6CB9FF8D780}">
      <dsp:nvSpPr>
        <dsp:cNvPr id="0" name=""/>
        <dsp:cNvSpPr/>
      </dsp:nvSpPr>
      <dsp:spPr>
        <a:xfrm>
          <a:off x="2126264" y="617220"/>
          <a:ext cx="1853719" cy="82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Build</a:t>
          </a:r>
          <a:endParaRPr lang="en-US" sz="2700" kern="1200" dirty="0"/>
        </a:p>
      </dsp:txBody>
      <dsp:txXfrm>
        <a:off x="2166438" y="657394"/>
        <a:ext cx="1773371" cy="742612"/>
      </dsp:txXfrm>
    </dsp:sp>
    <dsp:sp modelId="{C8A5441B-0E85-4B17-9F69-260A58C2D0BE}">
      <dsp:nvSpPr>
        <dsp:cNvPr id="0" name=""/>
        <dsp:cNvSpPr/>
      </dsp:nvSpPr>
      <dsp:spPr>
        <a:xfrm>
          <a:off x="4249615" y="617220"/>
          <a:ext cx="1853719" cy="82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Test</a:t>
          </a:r>
        </a:p>
      </dsp:txBody>
      <dsp:txXfrm>
        <a:off x="4289789" y="657394"/>
        <a:ext cx="1773371" cy="742612"/>
      </dsp:txXfrm>
    </dsp:sp>
    <dsp:sp modelId="{7AD49D0D-1D0A-4E14-933F-B4F47EF1FAE8}">
      <dsp:nvSpPr>
        <dsp:cNvPr id="0" name=""/>
        <dsp:cNvSpPr/>
      </dsp:nvSpPr>
      <dsp:spPr>
        <a:xfrm>
          <a:off x="6372967" y="617220"/>
          <a:ext cx="1853719" cy="82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Production</a:t>
          </a:r>
        </a:p>
      </dsp:txBody>
      <dsp:txXfrm>
        <a:off x="6413141" y="657394"/>
        <a:ext cx="1773371" cy="742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4E0D5-A749-4F82-8D05-064879B1B4A6}">
      <dsp:nvSpPr>
        <dsp:cNvPr id="0" name=""/>
        <dsp:cNvSpPr/>
      </dsp:nvSpPr>
      <dsp:spPr>
        <a:xfrm>
          <a:off x="0" y="417205"/>
          <a:ext cx="3684306" cy="12866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Minimize the costs of the Security related issues</a:t>
          </a:r>
          <a:endParaRPr lang="en-US" sz="2300" kern="1200" dirty="0"/>
        </a:p>
      </dsp:txBody>
      <dsp:txXfrm>
        <a:off x="62808" y="480013"/>
        <a:ext cx="3558690" cy="1161018"/>
      </dsp:txXfrm>
    </dsp:sp>
    <dsp:sp modelId="{CAC50515-0E96-4CA0-8B8C-A46FBDECBB86}">
      <dsp:nvSpPr>
        <dsp:cNvPr id="0" name=""/>
        <dsp:cNvSpPr/>
      </dsp:nvSpPr>
      <dsp:spPr>
        <a:xfrm>
          <a:off x="0" y="1770080"/>
          <a:ext cx="3684306" cy="12866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Avoid repetitive security issues</a:t>
          </a:r>
          <a:endParaRPr lang="en-US" sz="2300" kern="1200" dirty="0"/>
        </a:p>
      </dsp:txBody>
      <dsp:txXfrm>
        <a:off x="62808" y="1832888"/>
        <a:ext cx="3558690" cy="1161018"/>
      </dsp:txXfrm>
    </dsp:sp>
    <dsp:sp modelId="{2C009F9D-58EB-455F-A553-82BB60D11AEE}">
      <dsp:nvSpPr>
        <dsp:cNvPr id="0" name=""/>
        <dsp:cNvSpPr/>
      </dsp:nvSpPr>
      <dsp:spPr>
        <a:xfrm>
          <a:off x="0" y="3122954"/>
          <a:ext cx="3684306" cy="12866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Avoid inconsistent level of the security</a:t>
          </a:r>
          <a:endParaRPr lang="en-US" sz="2300" kern="1200" dirty="0"/>
        </a:p>
      </dsp:txBody>
      <dsp:txXfrm>
        <a:off x="62808" y="3185762"/>
        <a:ext cx="3558690" cy="1161018"/>
      </dsp:txXfrm>
    </dsp:sp>
    <dsp:sp modelId="{3398CD3C-80A3-453C-A080-B88EDD6965D4}">
      <dsp:nvSpPr>
        <dsp:cNvPr id="0" name=""/>
        <dsp:cNvSpPr/>
      </dsp:nvSpPr>
      <dsp:spPr>
        <a:xfrm>
          <a:off x="0" y="4475828"/>
          <a:ext cx="3684306" cy="128663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Determine activities that pay back faster during current state of the project </a:t>
          </a:r>
          <a:endParaRPr lang="en-US" sz="2300" kern="1200" dirty="0"/>
        </a:p>
      </dsp:txBody>
      <dsp:txXfrm>
        <a:off x="62808" y="4538636"/>
        <a:ext cx="3558690" cy="116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45F02-5E2A-407A-9F6C-F82D9756E568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40308-5295-47DA-B365-A88DEE7ACE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753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6F20C-3B3E-4DC5-896D-08449C15BECC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1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65EF7-C959-4754-A682-E2D0EB83D3C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02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err="1" smtClean="0"/>
              <a:t>майндмапа</a:t>
            </a:r>
            <a:r>
              <a:rPr lang="uk-UA" dirty="0" smtClean="0"/>
              <a:t> дала зрозуміти які сценарії і як використовувати щоб приносити </a:t>
            </a:r>
            <a:r>
              <a:rPr lang="uk-UA" dirty="0" err="1" smtClean="0"/>
              <a:t>бенефіти</a:t>
            </a:r>
            <a:r>
              <a:rPr lang="uk-UA" dirty="0" smtClean="0"/>
              <a:t> на існуючих проектах</a:t>
            </a:r>
          </a:p>
          <a:p>
            <a:endParaRPr lang="uk-UA" dirty="0" smtClean="0"/>
          </a:p>
          <a:p>
            <a:r>
              <a:rPr lang="uk-UA" dirty="0" smtClean="0"/>
              <a:t>сценарії</a:t>
            </a:r>
          </a:p>
          <a:p>
            <a:r>
              <a:rPr lang="uk-UA" dirty="0" smtClean="0"/>
              <a:t>бабло</a:t>
            </a:r>
          </a:p>
          <a:p>
            <a:r>
              <a:rPr lang="uk-UA" dirty="0" err="1" smtClean="0"/>
              <a:t>інволвмент</a:t>
            </a:r>
            <a:endParaRPr lang="uk-UA" dirty="0" smtClean="0"/>
          </a:p>
          <a:p>
            <a:r>
              <a:rPr lang="uk-UA" dirty="0" smtClean="0"/>
              <a:t>виконавці</a:t>
            </a:r>
          </a:p>
          <a:p>
            <a:r>
              <a:rPr lang="uk-UA" dirty="0" smtClean="0"/>
              <a:t>часові фрейми</a:t>
            </a:r>
          </a:p>
          <a:p>
            <a:r>
              <a:rPr lang="uk-UA" dirty="0" smtClean="0"/>
              <a:t>усування конкурентів</a:t>
            </a:r>
          </a:p>
          <a:p>
            <a:r>
              <a:rPr lang="uk-UA" smtClean="0"/>
              <a:t>вирішення ряду бізнес проблем наприклад усунення конкурентів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87F8-696A-4305-99FD-BC2B327A8D72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947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7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7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7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7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7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7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25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811632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19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292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233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512" y="4385982"/>
            <a:ext cx="10515600" cy="1325563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701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435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7910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651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0413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6463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4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973302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421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1207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8818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53842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7292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950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61847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22193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7850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22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072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444000"/>
            <a:ext cx="28448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7200" y="0"/>
            <a:ext cx="109728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57632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56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5470"/>
            <a:ext cx="9850361" cy="11733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8898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7772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98379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1872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774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7340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14069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8089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94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072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444000"/>
            <a:ext cx="28448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7200" y="0"/>
            <a:ext cx="109728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061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60412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6"/>
          </a:xfrm>
          <a:solidFill>
            <a:srgbClr val="92D05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2947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2477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5790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4940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8203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346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0160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89277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23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757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7484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29846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7536160" cy="936104"/>
          </a:xfrm>
          <a:solidFill>
            <a:srgbClr val="00458A"/>
          </a:solidFill>
          <a:ln>
            <a:noFill/>
          </a:ln>
        </p:spPr>
        <p:txBody>
          <a:bodyPr>
            <a:noAutofit/>
          </a:bodyPr>
          <a:lstStyle>
            <a:lvl1pPr algn="l">
              <a:defRPr lang="en-US" sz="2800" b="1" kern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30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049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6414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30121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1800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3454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9164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25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 bullets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0" y="182564"/>
            <a:ext cx="6732573" cy="914400"/>
          </a:xfrm>
          <a:solidFill>
            <a:srgbClr val="BA4040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59136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1871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59913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5273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13761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3310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576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27351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177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31104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36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2326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55945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7689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8163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69451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30071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3473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38797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69943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9ECE-42F7-4EF7-9F67-8A153B19B53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79F-6A1D-4F72-B3BB-E01BC990E1A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0191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6"/>
          </a:xfrm>
          <a:solidFill>
            <a:schemeClr val="accent5">
              <a:lumMod val="50000"/>
            </a:schemeClr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31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1072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chemeClr val="accent5">
              <a:lumMod val="50000"/>
            </a:schemeClr>
          </a:solidFill>
        </p:spPr>
        <p:txBody>
          <a:bodyPr>
            <a:noAutofit/>
          </a:bodyPr>
          <a:lstStyle>
            <a:lvl1pPr algn="l">
              <a:def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84708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5698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7007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034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9253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7197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9528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120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2670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55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8849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049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14400"/>
          </a:xfrm>
        </p:spPr>
        <p:txBody>
          <a:bodyPr>
            <a:normAutofit/>
          </a:bodyPr>
          <a:lstStyle>
            <a:lvl1pPr algn="ctr">
              <a:defRPr lang="en-US" sz="4000" b="1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" y="1373903"/>
            <a:ext cx="53848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1"/>
          </p:nvPr>
        </p:nvSpPr>
        <p:spPr>
          <a:xfrm>
            <a:off x="6299200" y="1371601"/>
            <a:ext cx="5283200" cy="449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4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14400"/>
          </a:xfrm>
        </p:spPr>
        <p:txBody>
          <a:bodyPr>
            <a:normAutofit/>
          </a:bodyPr>
          <a:lstStyle>
            <a:lvl1pPr algn="ctr">
              <a:defRPr lang="en-US" sz="4000" b="0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9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75388" y="476672"/>
            <a:ext cx="11187033" cy="810090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latin typeface="PT Sans" pitchFamily="34" charset="-52"/>
              </a:defRPr>
            </a:lvl1pPr>
          </a:lstStyle>
          <a:p>
            <a:r>
              <a:rPr lang="ru-RU" dirty="0" smtClean="0"/>
              <a:t>Заголовок слайда, не пишите много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5387" y="1268760"/>
            <a:ext cx="11187032" cy="5112568"/>
          </a:xfrm>
          <a:prstGeom prst="rect">
            <a:avLst/>
          </a:prstGeom>
        </p:spPr>
        <p:txBody>
          <a:bodyPr/>
          <a:lstStyle>
            <a:lvl1pPr marL="342900" indent="-342900">
              <a:buFont typeface="Calibri" pitchFamily="34" charset="0"/>
              <a:buChar char="―"/>
              <a:defRPr sz="2400">
                <a:latin typeface="PT Sans" pitchFamily="34" charset="-52"/>
              </a:defRPr>
            </a:lvl1pPr>
            <a:lvl2pPr marL="742950" indent="-285750">
              <a:buFont typeface="Arial" panose="020B0604020202020204" pitchFamily="34" charset="0"/>
              <a:buChar char="•"/>
              <a:defRPr sz="2200">
                <a:latin typeface="PT Sans" pitchFamily="34" charset="-52"/>
              </a:defRPr>
            </a:lvl2pPr>
            <a:lvl3pPr marL="1143000" indent="-228600">
              <a:buFont typeface="PT Sans" panose="020B0503020203020204" pitchFamily="34" charset="-52"/>
              <a:buChar char="—"/>
              <a:defRPr sz="2000">
                <a:latin typeface="PT Sans" pitchFamily="34" charset="-52"/>
              </a:defRPr>
            </a:lvl3pPr>
            <a:lvl4pPr marL="1600200" indent="-228600">
              <a:buFont typeface="PT Sans" panose="020B0503020203020204" pitchFamily="34" charset="-52"/>
              <a:buChar char="—"/>
              <a:defRPr sz="2000">
                <a:latin typeface="PT Sans" pitchFamily="34" charset="-52"/>
              </a:defRPr>
            </a:lvl4pPr>
            <a:lvl5pPr marL="2057400" indent="-228600">
              <a:buFont typeface="PT Sans" panose="020B0503020203020204" pitchFamily="34" charset="-52"/>
              <a:buChar char="—"/>
              <a:defRPr sz="2000">
                <a:latin typeface="PT Sans" pitchFamily="34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849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6"/>
          </a:xfrm>
          <a:solidFill>
            <a:srgbClr val="92D05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7497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4265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4209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30450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7932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678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73309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72558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69342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38187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2086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12536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7536160" cy="936104"/>
          </a:xfrm>
          <a:solidFill>
            <a:srgbClr val="00458A"/>
          </a:solidFill>
          <a:ln>
            <a:noFill/>
          </a:ln>
        </p:spPr>
        <p:txBody>
          <a:bodyPr>
            <a:noAutofit/>
          </a:bodyPr>
          <a:lstStyle>
            <a:lvl1pPr algn="l">
              <a:defRPr lang="en-US" sz="2800" b="1" kern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20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14400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45653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498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3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7148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94202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7310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2759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71423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2635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71367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6264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8783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4944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48148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728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555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2928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60106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8950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2107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5147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1394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0594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04287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0778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0910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739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508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9ECE-42F7-4EF7-9F67-8A153B19B53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79F-6A1D-4F72-B3BB-E01BC990E1A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633918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6"/>
          </a:xfrm>
          <a:solidFill>
            <a:srgbClr val="92D05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4432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972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32754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8500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9893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4234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6469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943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58318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12417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36129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5020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7536160" cy="936104"/>
          </a:xfrm>
          <a:solidFill>
            <a:srgbClr val="00458A"/>
          </a:solidFill>
          <a:ln>
            <a:noFill/>
          </a:ln>
        </p:spPr>
        <p:txBody>
          <a:bodyPr>
            <a:noAutofit/>
          </a:bodyPr>
          <a:lstStyle>
            <a:lvl1pPr algn="l">
              <a:defRPr lang="en-US" sz="2800" b="1" kern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30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257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6319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459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99782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5168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685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02735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63682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1849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7744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4928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3591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8750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8358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6615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7226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30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99613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96617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6776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98867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7701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1122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7006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65777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43208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50403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9ECE-42F7-4EF7-9F67-8A153B19B53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79F-6A1D-4F72-B3BB-E01BC990E1A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14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90328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6"/>
          </a:xfrm>
          <a:solidFill>
            <a:srgbClr val="92D05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3442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8599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93103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9231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40300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22601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3966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3140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07581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537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Layout (w/ bul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609600" y="12700"/>
            <a:ext cx="10972800" cy="914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25700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76388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7536160" cy="936104"/>
          </a:xfrm>
          <a:solidFill>
            <a:srgbClr val="00458A"/>
          </a:solidFill>
          <a:ln>
            <a:noFill/>
          </a:ln>
        </p:spPr>
        <p:txBody>
          <a:bodyPr>
            <a:noAutofit/>
          </a:bodyPr>
          <a:lstStyle>
            <a:lvl1pPr algn="l">
              <a:defRPr lang="en-US" sz="2800" b="1" kern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52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4229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557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994381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63196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4262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4174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24087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99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51200" y="2590800"/>
            <a:ext cx="8636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51200" y="5410200"/>
            <a:ext cx="85344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24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9849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60746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383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7656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38527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8659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40323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919162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78736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683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-25400" y="304800"/>
            <a:ext cx="7950200" cy="685800"/>
          </a:xfrm>
          <a:prstGeom prst="rect">
            <a:avLst/>
          </a:prstGeom>
          <a:solidFill>
            <a:srgbClr val="204898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b="1" kern="1200" cap="small" baseline="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sz="3800" b="0">
              <a:solidFill>
                <a:srgbClr val="FFFFFB"/>
              </a:solidFill>
            </a:endParaRPr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0" y="304800"/>
            <a:ext cx="7924800" cy="685800"/>
          </a:xfrm>
        </p:spPr>
        <p:txBody>
          <a:bodyPr>
            <a:noAutofit/>
          </a:bodyPr>
          <a:lstStyle>
            <a:lvl1pPr>
              <a:defRPr sz="3800" b="0" i="0" cap="sm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8064" y="6464768"/>
            <a:ext cx="1971315" cy="3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51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31291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081318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81803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65379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12399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659986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53156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9ECE-42F7-4EF7-9F67-8A153B19B53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79F-6A1D-4F72-B3BB-E01BC990E1A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6178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6"/>
          </a:xfrm>
          <a:solidFill>
            <a:srgbClr val="92D05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5556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6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5043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chemeClr val="accent5">
              <a:lumMod val="50000"/>
            </a:schemeClr>
          </a:solidFill>
        </p:spPr>
        <p:txBody>
          <a:bodyPr>
            <a:noAutofit/>
          </a:bodyPr>
          <a:lstStyle>
            <a:lvl1pPr algn="l">
              <a:def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245728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2033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31102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7941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0153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4969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2948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54655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567688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89324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7536160" cy="936104"/>
          </a:xfrm>
          <a:solidFill>
            <a:srgbClr val="00458A"/>
          </a:solidFill>
          <a:ln>
            <a:noFill/>
          </a:ln>
        </p:spPr>
        <p:txBody>
          <a:bodyPr>
            <a:noAutofit/>
          </a:bodyPr>
          <a:lstStyle>
            <a:lvl1pPr algn="l">
              <a:defRPr lang="en-US" sz="2800" b="1" kern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8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14400"/>
          </a:xfrm>
        </p:spPr>
        <p:txBody>
          <a:bodyPr>
            <a:normAutofit/>
          </a:bodyPr>
          <a:lstStyle>
            <a:lvl1pPr algn="ctr">
              <a:defRPr lang="en-US" sz="4000" b="0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275386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003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3243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821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69691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0531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52040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31835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60756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709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Новый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475487" y="1628800"/>
            <a:ext cx="9961107" cy="3600400"/>
          </a:xfrm>
          <a:prstGeom prst="rect">
            <a:avLst/>
          </a:prstGeom>
        </p:spPr>
        <p:txBody>
          <a:bodyPr/>
          <a:lstStyle>
            <a:lvl1pPr algn="l">
              <a:defRPr sz="5200">
                <a:latin typeface="PT Sans" pitchFamily="34" charset="-52"/>
              </a:defRPr>
            </a:lvl1pPr>
          </a:lstStyle>
          <a:p>
            <a:r>
              <a:rPr lang="ru-RU" dirty="0" smtClean="0"/>
              <a:t>Заголовок раздела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121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1353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2479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79211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88782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741498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71125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0633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023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21277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2200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75388" y="476672"/>
            <a:ext cx="11187033" cy="810090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latin typeface="PT Sans" pitchFamily="34" charset="-52"/>
              </a:defRPr>
            </a:lvl1pPr>
          </a:lstStyle>
          <a:p>
            <a:r>
              <a:rPr lang="ru-RU" dirty="0" smtClean="0"/>
              <a:t>Заголовок слайда, не пишите много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5387" y="1268760"/>
            <a:ext cx="11187032" cy="5112568"/>
          </a:xfrm>
          <a:prstGeom prst="rect">
            <a:avLst/>
          </a:prstGeom>
        </p:spPr>
        <p:txBody>
          <a:bodyPr/>
          <a:lstStyle>
            <a:lvl1pPr marL="342900" indent="-342900">
              <a:buFont typeface="Calibri" pitchFamily="34" charset="0"/>
              <a:buChar char="―"/>
              <a:defRPr sz="2400">
                <a:latin typeface="PT Sans" pitchFamily="34" charset="-52"/>
              </a:defRPr>
            </a:lvl1pPr>
            <a:lvl2pPr marL="742950" indent="-285750">
              <a:buFont typeface="Arial" panose="020B0604020202020204" pitchFamily="34" charset="0"/>
              <a:buChar char="•"/>
              <a:defRPr sz="2200">
                <a:latin typeface="PT Sans" pitchFamily="34" charset="-52"/>
              </a:defRPr>
            </a:lvl2pPr>
            <a:lvl3pPr marL="1143000" indent="-228600">
              <a:buFont typeface="PT Sans" panose="020B0503020203020204" pitchFamily="34" charset="-52"/>
              <a:buChar char="—"/>
              <a:defRPr sz="2000">
                <a:latin typeface="PT Sans" pitchFamily="34" charset="-52"/>
              </a:defRPr>
            </a:lvl3pPr>
            <a:lvl4pPr marL="1600200" indent="-228600">
              <a:buFont typeface="PT Sans" panose="020B0503020203020204" pitchFamily="34" charset="-52"/>
              <a:buChar char="—"/>
              <a:defRPr sz="2000">
                <a:latin typeface="PT Sans" pitchFamily="34" charset="-52"/>
              </a:defRPr>
            </a:lvl4pPr>
            <a:lvl5pPr marL="2057400" indent="-228600">
              <a:buFont typeface="PT Sans" panose="020B0503020203020204" pitchFamily="34" charset="-52"/>
              <a:buChar char="—"/>
              <a:defRPr sz="2000">
                <a:latin typeface="PT Sans" pitchFamily="34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995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27314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216660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203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502468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rgbClr val="92D050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278836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9ECE-42F7-4EF7-9F67-8A153B19B53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79F-6A1D-4F72-B3BB-E01BC990E1A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59348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1200" y="2590800"/>
            <a:ext cx="8636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251200" y="5410200"/>
            <a:ext cx="85344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68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51200" y="2590800"/>
            <a:ext cx="8636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51200" y="5410200"/>
            <a:ext cx="85344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1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06400" y="2514600"/>
            <a:ext cx="26416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251200" y="2590800"/>
            <a:ext cx="8636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251200" y="5410200"/>
            <a:ext cx="85344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25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 (no line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08000" y="1828800"/>
            <a:ext cx="59944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58800" y="4953000"/>
            <a:ext cx="5169877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705600" y="0"/>
            <a:ext cx="54864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17342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5723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0" y="182564"/>
            <a:ext cx="6732573" cy="914400"/>
          </a:xfrm>
          <a:solidFill>
            <a:srgbClr val="BA4040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08350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33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" y="1450102"/>
            <a:ext cx="51816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 dirty="0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09600" y="12700"/>
            <a:ext cx="10972800" cy="914400"/>
          </a:xfrm>
        </p:spPr>
        <p:txBody>
          <a:bodyPr/>
          <a:lstStyle>
            <a:lvl1pPr>
              <a:defRPr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6400800" y="1450102"/>
            <a:ext cx="51816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87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747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 bul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609600" y="12700"/>
            <a:ext cx="10972800" cy="914400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1680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o bul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609600" y="12700"/>
            <a:ext cx="10972800" cy="914400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1092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" y="1450102"/>
            <a:ext cx="51816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09600" y="12700"/>
            <a:ext cx="10972800" cy="914400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6400800" y="1450102"/>
            <a:ext cx="51816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18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3653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51200" y="2590800"/>
            <a:ext cx="8636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51200" y="5410200"/>
            <a:ext cx="85344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5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590801"/>
            <a:ext cx="103632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small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75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023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ne Column Layout (no line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84800" y="624840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09600" y="12700"/>
            <a:ext cx="7620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15218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392667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898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06038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0557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286393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19686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55559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0212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661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7063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0113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933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83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881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91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7514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579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857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3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151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5524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Layout (w/ bul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609600" y="12700"/>
            <a:ext cx="10972800" cy="914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36639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251200" y="2590800"/>
            <a:ext cx="8636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51200" y="5410200"/>
            <a:ext cx="85344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51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-25400" y="304800"/>
            <a:ext cx="7950200" cy="685800"/>
          </a:xfrm>
          <a:prstGeom prst="rect">
            <a:avLst/>
          </a:prstGeom>
          <a:solidFill>
            <a:srgbClr val="204898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b="1" kern="1200" cap="small" baseline="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sz="3800" b="0">
              <a:solidFill>
                <a:srgbClr val="FFFFFB"/>
              </a:solidFill>
            </a:endParaRPr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0" y="304800"/>
            <a:ext cx="7924800" cy="685800"/>
          </a:xfrm>
        </p:spPr>
        <p:txBody>
          <a:bodyPr>
            <a:noAutofit/>
          </a:bodyPr>
          <a:lstStyle>
            <a:lvl1pPr>
              <a:defRPr sz="3800" b="0" i="0" cap="sm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8064" y="6464768"/>
            <a:ext cx="1971315" cy="3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5935579" cy="1126790"/>
          </a:xfrm>
          <a:solidFill>
            <a:schemeClr val="accent5">
              <a:lumMod val="50000"/>
            </a:schemeClr>
          </a:solidFill>
        </p:spPr>
        <p:txBody>
          <a:bodyPr>
            <a:noAutofit/>
          </a:bodyPr>
          <a:lstStyle>
            <a:lvl1pPr algn="l">
              <a:def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691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14400"/>
          </a:xfrm>
        </p:spPr>
        <p:txBody>
          <a:bodyPr>
            <a:normAutofit/>
          </a:bodyPr>
          <a:lstStyle>
            <a:lvl1pPr algn="ctr">
              <a:defRPr lang="en-US" sz="4000" b="0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79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48844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Новый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475487" y="1628800"/>
            <a:ext cx="9961107" cy="3600400"/>
          </a:xfrm>
          <a:prstGeom prst="rect">
            <a:avLst/>
          </a:prstGeom>
        </p:spPr>
        <p:txBody>
          <a:bodyPr/>
          <a:lstStyle>
            <a:lvl1pPr algn="l">
              <a:defRPr sz="5200">
                <a:latin typeface="PT Sans" pitchFamily="34" charset="-52"/>
              </a:defRPr>
            </a:lvl1pPr>
          </a:lstStyle>
          <a:p>
            <a:r>
              <a:rPr lang="ru-RU" dirty="0" smtClean="0"/>
              <a:t>Заголовок раздела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23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75388" y="476672"/>
            <a:ext cx="11187033" cy="810090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latin typeface="PT Sans" pitchFamily="34" charset="-52"/>
              </a:defRPr>
            </a:lvl1pPr>
          </a:lstStyle>
          <a:p>
            <a:r>
              <a:rPr lang="ru-RU" dirty="0" smtClean="0"/>
              <a:t>Заголовок слайда, не пишите много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5387" y="1268760"/>
            <a:ext cx="11187032" cy="5112568"/>
          </a:xfrm>
          <a:prstGeom prst="rect">
            <a:avLst/>
          </a:prstGeom>
        </p:spPr>
        <p:txBody>
          <a:bodyPr/>
          <a:lstStyle>
            <a:lvl1pPr marL="342900" indent="-342900">
              <a:buFont typeface="Calibri" pitchFamily="34" charset="0"/>
              <a:buChar char="―"/>
              <a:defRPr sz="2400">
                <a:latin typeface="PT Sans" pitchFamily="34" charset="-52"/>
              </a:defRPr>
            </a:lvl1pPr>
            <a:lvl2pPr marL="742950" indent="-285750">
              <a:buFont typeface="Arial" panose="020B0604020202020204" pitchFamily="34" charset="0"/>
              <a:buChar char="•"/>
              <a:defRPr sz="2200">
                <a:latin typeface="PT Sans" pitchFamily="34" charset="-52"/>
              </a:defRPr>
            </a:lvl2pPr>
            <a:lvl3pPr marL="1143000" indent="-228600">
              <a:buFont typeface="PT Sans" panose="020B0503020203020204" pitchFamily="34" charset="-52"/>
              <a:buChar char="—"/>
              <a:defRPr sz="2000">
                <a:latin typeface="PT Sans" pitchFamily="34" charset="-52"/>
              </a:defRPr>
            </a:lvl3pPr>
            <a:lvl4pPr marL="1600200" indent="-228600">
              <a:buFont typeface="PT Sans" panose="020B0503020203020204" pitchFamily="34" charset="-52"/>
              <a:buChar char="—"/>
              <a:defRPr sz="2000">
                <a:latin typeface="PT Sans" pitchFamily="34" charset="-52"/>
              </a:defRPr>
            </a:lvl4pPr>
            <a:lvl5pPr marL="2057400" indent="-228600">
              <a:buFont typeface="PT Sans" panose="020B0503020203020204" pitchFamily="34" charset="-52"/>
              <a:buChar char="—"/>
              <a:defRPr sz="2000">
                <a:latin typeface="PT Sans" pitchFamily="34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30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-25400" y="304800"/>
            <a:ext cx="7950200" cy="685800"/>
          </a:xfrm>
          <a:prstGeom prst="rect">
            <a:avLst/>
          </a:prstGeom>
          <a:solidFill>
            <a:srgbClr val="204898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b="1" kern="1200" cap="small" baseline="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sz="3800" b="0">
              <a:solidFill>
                <a:srgbClr val="FFFFFB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-25400" y="304800"/>
            <a:ext cx="7950200" cy="685800"/>
          </a:xfrm>
        </p:spPr>
        <p:txBody>
          <a:bodyPr>
            <a:noAutofit/>
          </a:bodyPr>
          <a:lstStyle>
            <a:lvl1pPr>
              <a:defRPr sz="3800" b="0" i="0" cap="sm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8064" y="6464768"/>
            <a:ext cx="1971315" cy="3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4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626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491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209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308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025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07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75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735625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75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128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024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413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10972800" cy="5334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070C0"/>
                </a:solidFill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408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13061-AA31-440D-9221-47226DDDE16A}" type="slidenum">
              <a:rPr lang="ru-RU" altLang="uk-UA">
                <a:solidFill>
                  <a:srgbClr val="000000"/>
                </a:solidFill>
              </a:rPr>
              <a:pPr/>
              <a:t>‹#›</a:t>
            </a:fld>
            <a:endParaRPr lang="ru-RU" alt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521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487287-7325-41A9-A35A-D44D08C059C3}" type="slidenum">
              <a:rPr lang="ru-RU" altLang="uk-UA">
                <a:solidFill>
                  <a:srgbClr val="000000"/>
                </a:solidFill>
              </a:rPr>
              <a:pPr/>
              <a:t>‹#›</a:t>
            </a:fld>
            <a:endParaRPr lang="ru-RU" alt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209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0EF117-59E7-4280-964B-51BBC57BC86D}" type="slidenum">
              <a:rPr lang="ru-RU" altLang="uk-UA">
                <a:solidFill>
                  <a:srgbClr val="000000"/>
                </a:solidFill>
              </a:rPr>
              <a:pPr/>
              <a:t>‹#›</a:t>
            </a:fld>
            <a:endParaRPr lang="ru-RU" alt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561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211A5E-0FEF-4CD2-9166-69186D607EB1}" type="slidenum">
              <a:rPr lang="ru-RU" altLang="uk-UA">
                <a:solidFill>
                  <a:srgbClr val="000000"/>
                </a:solidFill>
              </a:rPr>
              <a:pPr/>
              <a:t>‹#›</a:t>
            </a:fld>
            <a:endParaRPr lang="ru-RU" alt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223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081D0C-EE0A-45AB-9A47-7BE1C0D1DAE5}" type="slidenum">
              <a:rPr lang="ru-RU" altLang="uk-UA">
                <a:solidFill>
                  <a:srgbClr val="000000"/>
                </a:solidFill>
              </a:rPr>
              <a:pPr/>
              <a:t>‹#›</a:t>
            </a:fld>
            <a:endParaRPr lang="ru-RU" alt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7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4862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067E-05F5-4FC7-BA79-F2E61D09E282}" type="slidenum">
              <a:rPr lang="ru-RU" altLang="uk-UA">
                <a:solidFill>
                  <a:srgbClr val="000000"/>
                </a:solidFill>
              </a:rPr>
              <a:pPr/>
              <a:t>‹#›</a:t>
            </a:fld>
            <a:endParaRPr lang="ru-RU" alt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44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2DC3AC-5C93-4953-B6EE-64B887278F07}" type="slidenum">
              <a:rPr lang="ru-RU" altLang="uk-UA">
                <a:solidFill>
                  <a:srgbClr val="000000"/>
                </a:solidFill>
              </a:rPr>
              <a:pPr/>
              <a:t>‹#›</a:t>
            </a:fld>
            <a:endParaRPr lang="ru-RU" alt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153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BF6FD1-7A29-4006-B998-696C0DA18CCC}" type="slidenum">
              <a:rPr lang="ru-RU" altLang="uk-UA">
                <a:solidFill>
                  <a:srgbClr val="000000"/>
                </a:solidFill>
              </a:rPr>
              <a:pPr/>
              <a:t>‹#›</a:t>
            </a:fld>
            <a:endParaRPr lang="ru-RU" alt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798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FE64F6-42D8-4F1D-92B8-D23DD1107F18}" type="slidenum">
              <a:rPr lang="ru-RU" altLang="uk-UA">
                <a:solidFill>
                  <a:srgbClr val="000000"/>
                </a:solidFill>
              </a:rPr>
              <a:pPr/>
              <a:t>‹#›</a:t>
            </a:fld>
            <a:endParaRPr lang="ru-RU" alt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425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8A758A-1A02-46FB-85A7-83F390C6E316}" type="slidenum">
              <a:rPr lang="ru-RU" altLang="uk-UA">
                <a:solidFill>
                  <a:srgbClr val="000000"/>
                </a:solidFill>
              </a:rPr>
              <a:pPr/>
              <a:t>‹#›</a:t>
            </a:fld>
            <a:endParaRPr lang="ru-RU" alt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852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D673BF-F2AC-4456-B565-5859A5329F6A}" type="slidenum">
              <a:rPr lang="ru-RU" altLang="uk-UA">
                <a:solidFill>
                  <a:srgbClr val="000000"/>
                </a:solidFill>
              </a:rPr>
              <a:pPr/>
              <a:t>‹#›</a:t>
            </a:fld>
            <a:endParaRPr lang="ru-RU" alt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3717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539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9937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482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0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93521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16472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751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288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7884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2095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7763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2810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236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322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1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37435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244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059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41585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83947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7984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315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327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2942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65597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2080"/>
            <a:ext cx="10515600" cy="1325563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4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9" Type="http://schemas.openxmlformats.org/officeDocument/2006/relationships/theme" Target="../theme/theme11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38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6" Type="http://schemas.openxmlformats.org/officeDocument/2006/relationships/theme" Target="../theme/theme12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6.xml"/><Relationship Id="rId18" Type="http://schemas.openxmlformats.org/officeDocument/2006/relationships/slideLayout" Target="../slideLayouts/slideLayout201.xml"/><Relationship Id="rId26" Type="http://schemas.openxmlformats.org/officeDocument/2006/relationships/slideLayout" Target="../slideLayouts/slideLayout209.xml"/><Relationship Id="rId39" Type="http://schemas.openxmlformats.org/officeDocument/2006/relationships/theme" Target="../theme/theme13.xml"/><Relationship Id="rId3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204.xml"/><Relationship Id="rId34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17" Type="http://schemas.openxmlformats.org/officeDocument/2006/relationships/slideLayout" Target="../slideLayouts/slideLayout200.xml"/><Relationship Id="rId25" Type="http://schemas.openxmlformats.org/officeDocument/2006/relationships/slideLayout" Target="../slideLayouts/slideLayout208.xml"/><Relationship Id="rId33" Type="http://schemas.openxmlformats.org/officeDocument/2006/relationships/slideLayout" Target="../slideLayouts/slideLayout216.xml"/><Relationship Id="rId38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99.xml"/><Relationship Id="rId20" Type="http://schemas.openxmlformats.org/officeDocument/2006/relationships/slideLayout" Target="../slideLayouts/slideLayout203.xml"/><Relationship Id="rId29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24" Type="http://schemas.openxmlformats.org/officeDocument/2006/relationships/slideLayout" Target="../slideLayouts/slideLayout207.xml"/><Relationship Id="rId32" Type="http://schemas.openxmlformats.org/officeDocument/2006/relationships/slideLayout" Target="../slideLayouts/slideLayout215.xml"/><Relationship Id="rId37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8.xml"/><Relationship Id="rId23" Type="http://schemas.openxmlformats.org/officeDocument/2006/relationships/slideLayout" Target="../slideLayouts/slideLayout206.xml"/><Relationship Id="rId28" Type="http://schemas.openxmlformats.org/officeDocument/2006/relationships/slideLayout" Target="../slideLayouts/slideLayout211.xml"/><Relationship Id="rId36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193.xml"/><Relationship Id="rId19" Type="http://schemas.openxmlformats.org/officeDocument/2006/relationships/slideLayout" Target="../slideLayouts/slideLayout202.xml"/><Relationship Id="rId31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Relationship Id="rId22" Type="http://schemas.openxmlformats.org/officeDocument/2006/relationships/slideLayout" Target="../slideLayouts/slideLayout205.xml"/><Relationship Id="rId27" Type="http://schemas.openxmlformats.org/officeDocument/2006/relationships/slideLayout" Target="../slideLayouts/slideLayout210.xml"/><Relationship Id="rId30" Type="http://schemas.openxmlformats.org/officeDocument/2006/relationships/slideLayout" Target="../slideLayouts/slideLayout213.xml"/><Relationship Id="rId35" Type="http://schemas.openxmlformats.org/officeDocument/2006/relationships/slideLayout" Target="../slideLayouts/slideLayout21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26" Type="http://schemas.openxmlformats.org/officeDocument/2006/relationships/slideLayout" Target="../slideLayouts/slideLayout247.xml"/><Relationship Id="rId39" Type="http://schemas.openxmlformats.org/officeDocument/2006/relationships/theme" Target="../theme/theme14.xml"/><Relationship Id="rId3" Type="http://schemas.openxmlformats.org/officeDocument/2006/relationships/slideLayout" Target="../slideLayouts/slideLayout224.xml"/><Relationship Id="rId21" Type="http://schemas.openxmlformats.org/officeDocument/2006/relationships/slideLayout" Target="../slideLayouts/slideLayout242.xml"/><Relationship Id="rId34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5" Type="http://schemas.openxmlformats.org/officeDocument/2006/relationships/slideLayout" Target="../slideLayouts/slideLayout246.xml"/><Relationship Id="rId33" Type="http://schemas.openxmlformats.org/officeDocument/2006/relationships/slideLayout" Target="../slideLayouts/slideLayout254.xml"/><Relationship Id="rId38" Type="http://schemas.openxmlformats.org/officeDocument/2006/relationships/slideLayout" Target="../slideLayouts/slideLayout259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24" Type="http://schemas.openxmlformats.org/officeDocument/2006/relationships/slideLayout" Target="../slideLayouts/slideLayout245.xml"/><Relationship Id="rId32" Type="http://schemas.openxmlformats.org/officeDocument/2006/relationships/slideLayout" Target="../slideLayouts/slideLayout253.xml"/><Relationship Id="rId37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23" Type="http://schemas.openxmlformats.org/officeDocument/2006/relationships/slideLayout" Target="../slideLayouts/slideLayout244.xml"/><Relationship Id="rId28" Type="http://schemas.openxmlformats.org/officeDocument/2006/relationships/slideLayout" Target="../slideLayouts/slideLayout249.xml"/><Relationship Id="rId36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31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slideLayout" Target="../slideLayouts/slideLayout243.xml"/><Relationship Id="rId27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51.xml"/><Relationship Id="rId35" Type="http://schemas.openxmlformats.org/officeDocument/2006/relationships/slideLayout" Target="../slideLayouts/slideLayout25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7.xml"/><Relationship Id="rId13" Type="http://schemas.openxmlformats.org/officeDocument/2006/relationships/slideLayout" Target="../slideLayouts/slideLayout272.xml"/><Relationship Id="rId18" Type="http://schemas.openxmlformats.org/officeDocument/2006/relationships/slideLayout" Target="../slideLayouts/slideLayout277.xml"/><Relationship Id="rId26" Type="http://schemas.openxmlformats.org/officeDocument/2006/relationships/slideLayout" Target="../slideLayouts/slideLayout285.xml"/><Relationship Id="rId39" Type="http://schemas.openxmlformats.org/officeDocument/2006/relationships/theme" Target="../theme/theme15.xml"/><Relationship Id="rId3" Type="http://schemas.openxmlformats.org/officeDocument/2006/relationships/slideLayout" Target="../slideLayouts/slideLayout262.xml"/><Relationship Id="rId21" Type="http://schemas.openxmlformats.org/officeDocument/2006/relationships/slideLayout" Target="../slideLayouts/slideLayout280.xml"/><Relationship Id="rId34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66.xml"/><Relationship Id="rId12" Type="http://schemas.openxmlformats.org/officeDocument/2006/relationships/slideLayout" Target="../slideLayouts/slideLayout271.xml"/><Relationship Id="rId17" Type="http://schemas.openxmlformats.org/officeDocument/2006/relationships/slideLayout" Target="../slideLayouts/slideLayout276.xml"/><Relationship Id="rId25" Type="http://schemas.openxmlformats.org/officeDocument/2006/relationships/slideLayout" Target="../slideLayouts/slideLayout284.xml"/><Relationship Id="rId33" Type="http://schemas.openxmlformats.org/officeDocument/2006/relationships/slideLayout" Target="../slideLayouts/slideLayout292.xml"/><Relationship Id="rId38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61.xml"/><Relationship Id="rId1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79.xml"/><Relationship Id="rId29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24" Type="http://schemas.openxmlformats.org/officeDocument/2006/relationships/slideLayout" Target="../slideLayouts/slideLayout283.xml"/><Relationship Id="rId32" Type="http://schemas.openxmlformats.org/officeDocument/2006/relationships/slideLayout" Target="../slideLayouts/slideLayout291.xml"/><Relationship Id="rId37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64.xml"/><Relationship Id="rId15" Type="http://schemas.openxmlformats.org/officeDocument/2006/relationships/slideLayout" Target="../slideLayouts/slideLayout274.xml"/><Relationship Id="rId23" Type="http://schemas.openxmlformats.org/officeDocument/2006/relationships/slideLayout" Target="../slideLayouts/slideLayout282.xml"/><Relationship Id="rId28" Type="http://schemas.openxmlformats.org/officeDocument/2006/relationships/slideLayout" Target="../slideLayouts/slideLayout287.xml"/><Relationship Id="rId36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69.xml"/><Relationship Id="rId19" Type="http://schemas.openxmlformats.org/officeDocument/2006/relationships/slideLayout" Target="../slideLayouts/slideLayout278.xml"/><Relationship Id="rId31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Relationship Id="rId14" Type="http://schemas.openxmlformats.org/officeDocument/2006/relationships/slideLayout" Target="../slideLayouts/slideLayout273.xml"/><Relationship Id="rId22" Type="http://schemas.openxmlformats.org/officeDocument/2006/relationships/slideLayout" Target="../slideLayouts/slideLayout281.xml"/><Relationship Id="rId27" Type="http://schemas.openxmlformats.org/officeDocument/2006/relationships/slideLayout" Target="../slideLayouts/slideLayout286.xml"/><Relationship Id="rId30" Type="http://schemas.openxmlformats.org/officeDocument/2006/relationships/slideLayout" Target="../slideLayouts/slideLayout289.xml"/><Relationship Id="rId35" Type="http://schemas.openxmlformats.org/officeDocument/2006/relationships/slideLayout" Target="../slideLayouts/slideLayout29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9" Type="http://schemas.openxmlformats.org/officeDocument/2006/relationships/theme" Target="../theme/theme16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34" Type="http://schemas.openxmlformats.org/officeDocument/2006/relationships/slideLayout" Target="../slideLayouts/slideLayout331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38" Type="http://schemas.openxmlformats.org/officeDocument/2006/relationships/slideLayout" Target="../slideLayouts/slideLayout335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37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36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slideLayout" Target="../slideLayouts/slideLayout33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slideLayout" Target="../slideLayouts/slideLayout348.xml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slideLayout" Target="../slideLayouts/slideLayout347.xml"/><Relationship Id="rId17" Type="http://schemas.openxmlformats.org/officeDocument/2006/relationships/image" Target="../media/image7.jpg"/><Relationship Id="rId2" Type="http://schemas.openxmlformats.org/officeDocument/2006/relationships/slideLayout" Target="../slideLayouts/slideLayout337.xml"/><Relationship Id="rId16" Type="http://schemas.openxmlformats.org/officeDocument/2006/relationships/theme" Target="../theme/theme1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5" Type="http://schemas.openxmlformats.org/officeDocument/2006/relationships/slideLayout" Target="../slideLayouts/slideLayout35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Relationship Id="rId14" Type="http://schemas.openxmlformats.org/officeDocument/2006/relationships/slideLayout" Target="../slideLayouts/slideLayout34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8.xml"/><Relationship Id="rId3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61.xml"/><Relationship Id="rId5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60.xml"/><Relationship Id="rId4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6E874-8535-40C0-89BD-C042D7D732CE}" type="datetimeFigureOut">
              <a:rPr lang="uk-UA" smtClean="0"/>
              <a:t>04.10.2015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FB65-725C-4667-97A9-66066FED3F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969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948" r:id="rId12"/>
    <p:sldLayoutId id="2147483951" r:id="rId13"/>
    <p:sldLayoutId id="2147484159" r:id="rId14"/>
    <p:sldLayoutId id="214748425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7B1D-BF83-4268-A838-3A5E142AEF3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D6C98-A926-475D-A188-8E66ECDF6E26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91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91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  <p:sldLayoutId id="2147483974" r:id="rId18"/>
    <p:sldLayoutId id="2147483975" r:id="rId19"/>
    <p:sldLayoutId id="2147483976" r:id="rId20"/>
    <p:sldLayoutId id="2147483977" r:id="rId21"/>
    <p:sldLayoutId id="2147483978" r:id="rId22"/>
    <p:sldLayoutId id="2147483979" r:id="rId23"/>
    <p:sldLayoutId id="2147483980" r:id="rId24"/>
    <p:sldLayoutId id="2147483981" r:id="rId25"/>
    <p:sldLayoutId id="2147483982" r:id="rId26"/>
    <p:sldLayoutId id="2147483983" r:id="rId27"/>
    <p:sldLayoutId id="2147483984" r:id="rId28"/>
    <p:sldLayoutId id="2147483985" r:id="rId29"/>
    <p:sldLayoutId id="2147483986" r:id="rId30"/>
    <p:sldLayoutId id="2147483987" r:id="rId31"/>
    <p:sldLayoutId id="2147483988" r:id="rId32"/>
    <p:sldLayoutId id="2147483989" r:id="rId33"/>
    <p:sldLayoutId id="2147483990" r:id="rId34"/>
    <p:sldLayoutId id="2147483991" r:id="rId35"/>
    <p:sldLayoutId id="2147483992" r:id="rId36"/>
    <p:sldLayoutId id="2147483993" r:id="rId37"/>
    <p:sldLayoutId id="2147483994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4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82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  <p:sldLayoutId id="2147484054" r:id="rId13"/>
    <p:sldLayoutId id="2147484055" r:id="rId14"/>
    <p:sldLayoutId id="2147484056" r:id="rId15"/>
    <p:sldLayoutId id="2147484057" r:id="rId16"/>
    <p:sldLayoutId id="2147484058" r:id="rId17"/>
    <p:sldLayoutId id="2147484059" r:id="rId18"/>
    <p:sldLayoutId id="2147484060" r:id="rId19"/>
    <p:sldLayoutId id="2147484061" r:id="rId20"/>
    <p:sldLayoutId id="2147484062" r:id="rId21"/>
    <p:sldLayoutId id="2147484063" r:id="rId22"/>
    <p:sldLayoutId id="2147484064" r:id="rId23"/>
    <p:sldLayoutId id="2147484065" r:id="rId24"/>
    <p:sldLayoutId id="2147484066" r:id="rId25"/>
    <p:sldLayoutId id="2147484067" r:id="rId26"/>
    <p:sldLayoutId id="2147484068" r:id="rId27"/>
    <p:sldLayoutId id="2147484069" r:id="rId28"/>
    <p:sldLayoutId id="2147484070" r:id="rId29"/>
    <p:sldLayoutId id="2147484071" r:id="rId30"/>
    <p:sldLayoutId id="2147484072" r:id="rId31"/>
    <p:sldLayoutId id="2147484073" r:id="rId32"/>
    <p:sldLayoutId id="2147484074" r:id="rId33"/>
    <p:sldLayoutId id="2147484075" r:id="rId34"/>
    <p:sldLayoutId id="2147484076" r:id="rId35"/>
    <p:sldLayoutId id="2147484077" r:id="rId36"/>
    <p:sldLayoutId id="2147484078" r:id="rId37"/>
    <p:sldLayoutId id="2147484079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0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  <p:sldLayoutId id="2147484098" r:id="rId18"/>
    <p:sldLayoutId id="2147484099" r:id="rId19"/>
    <p:sldLayoutId id="2147484100" r:id="rId20"/>
    <p:sldLayoutId id="2147484101" r:id="rId21"/>
    <p:sldLayoutId id="2147484102" r:id="rId22"/>
    <p:sldLayoutId id="2147484103" r:id="rId23"/>
    <p:sldLayoutId id="2147484104" r:id="rId24"/>
    <p:sldLayoutId id="2147484105" r:id="rId25"/>
    <p:sldLayoutId id="2147484106" r:id="rId26"/>
    <p:sldLayoutId id="2147484107" r:id="rId27"/>
    <p:sldLayoutId id="2147484108" r:id="rId28"/>
    <p:sldLayoutId id="2147484109" r:id="rId29"/>
    <p:sldLayoutId id="2147484110" r:id="rId30"/>
    <p:sldLayoutId id="2147484111" r:id="rId31"/>
    <p:sldLayoutId id="2147484112" r:id="rId32"/>
    <p:sldLayoutId id="2147484113" r:id="rId33"/>
    <p:sldLayoutId id="2147484114" r:id="rId34"/>
    <p:sldLayoutId id="2147484115" r:id="rId35"/>
    <p:sldLayoutId id="2147484116" r:id="rId36"/>
    <p:sldLayoutId id="2147484117" r:id="rId37"/>
    <p:sldLayoutId id="2147484118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30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  <p:sldLayoutId id="2147484131" r:id="rId12"/>
    <p:sldLayoutId id="2147484132" r:id="rId13"/>
    <p:sldLayoutId id="2147484133" r:id="rId14"/>
    <p:sldLayoutId id="2147484134" r:id="rId15"/>
    <p:sldLayoutId id="2147484135" r:id="rId16"/>
    <p:sldLayoutId id="2147484136" r:id="rId17"/>
    <p:sldLayoutId id="2147484137" r:id="rId18"/>
    <p:sldLayoutId id="2147484138" r:id="rId19"/>
    <p:sldLayoutId id="2147484139" r:id="rId20"/>
    <p:sldLayoutId id="2147484140" r:id="rId21"/>
    <p:sldLayoutId id="2147484141" r:id="rId22"/>
    <p:sldLayoutId id="2147484142" r:id="rId23"/>
    <p:sldLayoutId id="2147484143" r:id="rId24"/>
    <p:sldLayoutId id="2147484144" r:id="rId25"/>
    <p:sldLayoutId id="2147484145" r:id="rId26"/>
    <p:sldLayoutId id="2147484146" r:id="rId27"/>
    <p:sldLayoutId id="2147484147" r:id="rId28"/>
    <p:sldLayoutId id="2147484148" r:id="rId29"/>
    <p:sldLayoutId id="2147484149" r:id="rId30"/>
    <p:sldLayoutId id="2147484150" r:id="rId31"/>
    <p:sldLayoutId id="2147484151" r:id="rId32"/>
    <p:sldLayoutId id="2147484152" r:id="rId33"/>
    <p:sldLayoutId id="2147484153" r:id="rId34"/>
    <p:sldLayoutId id="2147484154" r:id="rId35"/>
    <p:sldLayoutId id="2147484155" r:id="rId36"/>
    <p:sldLayoutId id="2147484156" r:id="rId37"/>
    <p:sldLayoutId id="2147484157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DE16-8F52-479C-9410-1D26A8043A0D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332DE-A0AA-4507-9D69-3B5A594B2C8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5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  <p:sldLayoutId id="2147484172" r:id="rId12"/>
    <p:sldLayoutId id="2147484173" r:id="rId13"/>
    <p:sldLayoutId id="2147484174" r:id="rId14"/>
    <p:sldLayoutId id="2147484175" r:id="rId15"/>
    <p:sldLayoutId id="2147484176" r:id="rId16"/>
    <p:sldLayoutId id="2147484177" r:id="rId17"/>
    <p:sldLayoutId id="2147484178" r:id="rId18"/>
    <p:sldLayoutId id="2147484179" r:id="rId19"/>
    <p:sldLayoutId id="2147484180" r:id="rId20"/>
    <p:sldLayoutId id="2147484181" r:id="rId21"/>
    <p:sldLayoutId id="2147484182" r:id="rId22"/>
    <p:sldLayoutId id="2147484183" r:id="rId23"/>
    <p:sldLayoutId id="2147484184" r:id="rId24"/>
    <p:sldLayoutId id="2147484185" r:id="rId25"/>
    <p:sldLayoutId id="2147484186" r:id="rId26"/>
    <p:sldLayoutId id="2147484187" r:id="rId27"/>
    <p:sldLayoutId id="2147484188" r:id="rId28"/>
    <p:sldLayoutId id="2147484189" r:id="rId29"/>
    <p:sldLayoutId id="2147484190" r:id="rId30"/>
    <p:sldLayoutId id="2147484191" r:id="rId31"/>
    <p:sldLayoutId id="2147484192" r:id="rId32"/>
    <p:sldLayoutId id="2147484193" r:id="rId33"/>
    <p:sldLayoutId id="2147484194" r:id="rId34"/>
    <p:sldLayoutId id="2147484195" r:id="rId35"/>
    <p:sldLayoutId id="2147484196" r:id="rId36"/>
    <p:sldLayoutId id="2147484197" r:id="rId37"/>
    <p:sldLayoutId id="2147484198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27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8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40000" y="6324600"/>
            <a:ext cx="4064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7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  <p:sldLayoutId id="2147484262" r:id="rId11"/>
    <p:sldLayoutId id="2147484263" r:id="rId12"/>
    <p:sldLayoutId id="2147484264" r:id="rId13"/>
    <p:sldLayoutId id="2147484265" r:id="rId14"/>
    <p:sldLayoutId id="214748426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lang="en-US" sz="4000" b="0" kern="1200" dirty="0">
          <a:solidFill>
            <a:schemeClr val="bg1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3200" kern="120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dirty="0" smtClean="0">
          <a:solidFill>
            <a:srgbClr val="017EB8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AA4D9-7FD9-4357-90E3-22747FDC18D4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A3849-6251-4B32-8D97-4F50555235D1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1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A66AE-81F5-474A-B74B-EE41E9320F1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F593F-0D5B-4CF0-BEE2-6583C73E7271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29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4158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1E962-953A-4856-B87F-5BD91653AE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5D3E6-2F53-4450-87F3-B99259135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18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2A68A5-3969-426C-B0D5-FDAF2E32F378}" type="slidenum">
              <a:rPr lang="ru-RU" altLang="uk-UA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uk-UA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7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7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57E21-4602-4102-88DB-F49DD066BF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E523F-1560-4697-AB57-FE721DE310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2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91084-7627-463C-A00A-55DE664AA349}" type="datetimeFigureOut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04.10.2015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4BDBF-E505-4F44-B4CB-2690900842FE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45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7E1B3-E504-4846-8E03-32C781A46E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311B1-7161-43BC-A176-6EEA72A85D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05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5hdvPH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owasp-lviv.blogspot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5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jpeg"/><Relationship Id="rId3" Type="http://schemas.openxmlformats.org/officeDocument/2006/relationships/image" Target="../media/image64.jp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jpg"/><Relationship Id="rId10" Type="http://schemas.openxmlformats.org/officeDocument/2006/relationships/image" Target="../media/image71.png"/><Relationship Id="rId4" Type="http://schemas.openxmlformats.org/officeDocument/2006/relationships/image" Target="../media/image65.jp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9.jpg"/><Relationship Id="rId5" Type="http://schemas.openxmlformats.org/officeDocument/2006/relationships/image" Target="../media/image66.jpg"/><Relationship Id="rId4" Type="http://schemas.openxmlformats.org/officeDocument/2006/relationships/image" Target="../media/image7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Authentication_Cheat_Sheet" TargetMode="Externa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cid:image001.jpg@01CED0FE.A5CAE050" TargetMode="External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9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8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9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2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onisbeautiful.net/visualizations/worlds-biggest-data-breaches-hacks/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" b="22127"/>
          <a:stretch/>
        </p:blipFill>
        <p:spPr>
          <a:xfrm>
            <a:off x="-21255" y="-19049"/>
            <a:ext cx="12213255" cy="689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670" y="2135483"/>
            <a:ext cx="11224660" cy="1562030"/>
          </a:xfrm>
        </p:spPr>
        <p:txBody>
          <a:bodyPr>
            <a:noAutofit/>
          </a:bodyPr>
          <a:lstStyle/>
          <a:p>
            <a:r>
              <a:rPr lang="en-US" sz="5400" dirty="0"/>
              <a:t>Security as a New Metric for Your </a:t>
            </a:r>
            <a:r>
              <a:rPr lang="en-US" sz="5400" dirty="0">
                <a:solidFill>
                  <a:schemeClr val="accent4"/>
                </a:solidFill>
              </a:rPr>
              <a:t>Business</a:t>
            </a:r>
            <a:r>
              <a:rPr lang="en-US" sz="5400" dirty="0"/>
              <a:t>, </a:t>
            </a:r>
            <a:r>
              <a:rPr lang="en-US" sz="5400" dirty="0">
                <a:solidFill>
                  <a:srgbClr val="66FF33"/>
                </a:solidFill>
              </a:rPr>
              <a:t>Product</a:t>
            </a:r>
            <a:r>
              <a:rPr lang="en-US" sz="5400" dirty="0"/>
              <a:t> and </a:t>
            </a:r>
            <a:r>
              <a:rPr lang="en-US" sz="5400" dirty="0">
                <a:solidFill>
                  <a:srgbClr val="00B0F0"/>
                </a:solidFill>
              </a:rPr>
              <a:t>Development</a:t>
            </a:r>
            <a:r>
              <a:rPr lang="en-US" sz="5400" dirty="0"/>
              <a:t> Lifecycle</a:t>
            </a:r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8157029" y="6322400"/>
            <a:ext cx="4034971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by Nazar Tymoshyk, </a:t>
            </a:r>
            <a:r>
              <a:rPr lang="en-US" sz="1600" dirty="0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SoftServe</a:t>
            </a:r>
            <a:r>
              <a:rPr lang="en-US" sz="1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, Ph.D., CEH</a:t>
            </a: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47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52" y="0"/>
            <a:ext cx="8057101" cy="68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ocialmediatoday.com/sites/default/files/post_main_images/2014-data-breaches-in-the-united-states-infographic-thumb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4" y="0"/>
            <a:ext cx="11484244" cy="688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4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8858250" cy="112679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WHY </a:t>
            </a:r>
            <a:r>
              <a:rPr lang="en-US" dirty="0" smtClean="0"/>
              <a:t>your clients </a:t>
            </a:r>
            <a:r>
              <a:rPr lang="en-US" b="1" dirty="0" smtClean="0">
                <a:solidFill>
                  <a:srgbClr val="FF0000"/>
                </a:solidFill>
              </a:rPr>
              <a:t>NEED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Security</a:t>
            </a:r>
            <a:endParaRPr lang="uk-UA" dirty="0">
              <a:solidFill>
                <a:schemeClr val="accent6"/>
              </a:solidFill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4793859" y="4379204"/>
            <a:ext cx="3728880" cy="155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prstClr val="white"/>
                </a:solidFill>
              </a:rPr>
              <a:t>Industry</a:t>
            </a:r>
          </a:p>
          <a:p>
            <a:r>
              <a:rPr lang="en-US" sz="5400" b="1" dirty="0">
                <a:solidFill>
                  <a:prstClr val="white"/>
                </a:solidFill>
              </a:rPr>
              <a:t>Compliance</a:t>
            </a: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1775521" y="1124745"/>
            <a:ext cx="3782407" cy="16620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prstClr val="white"/>
                </a:solidFill>
              </a:rPr>
              <a:t>Government</a:t>
            </a:r>
          </a:p>
          <a:p>
            <a:r>
              <a:rPr lang="en-US" sz="4800" b="1" dirty="0">
                <a:solidFill>
                  <a:prstClr val="white"/>
                </a:solidFill>
              </a:rPr>
              <a:t>Regulation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1507866" y="3356992"/>
            <a:ext cx="293863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white"/>
                </a:solidFill>
              </a:rPr>
              <a:t>Business availability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7579422" y="5756164"/>
            <a:ext cx="3261048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white"/>
                </a:solidFill>
              </a:rPr>
              <a:t>Capitalization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1487489" y="5229200"/>
            <a:ext cx="3566329" cy="70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prstClr val="white"/>
                </a:solidFill>
              </a:rPr>
              <a:t>Statistic of Breaches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586716" y="954420"/>
            <a:ext cx="4788024" cy="2736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prstClr val="white"/>
                </a:solidFill>
              </a:rPr>
              <a:t>Customer requirement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7752867" y="3249697"/>
            <a:ext cx="3125286" cy="17005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white"/>
                </a:solidFill>
              </a:rPr>
              <a:t>Previous bad experience</a:t>
            </a:r>
          </a:p>
        </p:txBody>
      </p:sp>
    </p:spTree>
    <p:extLst>
      <p:ext uri="{BB962C8B-B14F-4D97-AF65-F5344CB8AC3E}">
        <p14:creationId xmlns:p14="http://schemas.microsoft.com/office/powerpoint/2010/main" val="116147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108453"/>
            <a:ext cx="7039429" cy="112679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200" dirty="0">
                <a:latin typeface="Open Sans Semibold"/>
              </a:rPr>
              <a:t>Consequences of </a:t>
            </a:r>
            <a:r>
              <a:rPr lang="en-US" sz="3200" dirty="0" smtClean="0">
                <a:solidFill>
                  <a:srgbClr val="FFC000"/>
                </a:solidFill>
                <a:latin typeface="Open Sans Semibold"/>
              </a:rPr>
              <a:t>Security</a:t>
            </a:r>
            <a:r>
              <a:rPr lang="en-US" sz="3200" dirty="0" smtClean="0">
                <a:latin typeface="Open Sans Semibold"/>
              </a:rPr>
              <a:t> </a:t>
            </a:r>
            <a:r>
              <a:rPr lang="en-US" sz="3200" dirty="0" smtClean="0">
                <a:solidFill>
                  <a:srgbClr val="FF0000"/>
                </a:solidFill>
                <a:latin typeface="Open Sans Semibold"/>
              </a:rPr>
              <a:t>FAILURE</a:t>
            </a:r>
            <a:endParaRPr lang="en-US" sz="3200" dirty="0">
              <a:solidFill>
                <a:srgbClr val="FF0000"/>
              </a:solidFill>
              <a:latin typeface="Open Sans Semibold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2133065" y="2624413"/>
            <a:ext cx="23969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prstClr val="white"/>
                </a:solidFill>
              </a:rPr>
              <a:t>Trust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1644475" y="1537858"/>
            <a:ext cx="26559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prstClr val="white"/>
                </a:solidFill>
              </a:rPr>
              <a:t>Money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1773955" y="3820290"/>
            <a:ext cx="2396952" cy="1713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600" b="1" dirty="0">
                <a:solidFill>
                  <a:prstClr val="white"/>
                </a:solidFill>
              </a:rPr>
              <a:t>Data</a:t>
            </a:r>
            <a:endParaRPr lang="en-US" sz="6600" b="1" dirty="0">
              <a:solidFill>
                <a:prstClr val="white"/>
              </a:solidFill>
            </a:endParaRPr>
          </a:p>
          <a:p>
            <a:r>
              <a:rPr lang="en-US" sz="6600" b="1" dirty="0">
                <a:solidFill>
                  <a:prstClr val="white"/>
                </a:solidFill>
              </a:rPr>
              <a:t>stolen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7298398" y="2749310"/>
            <a:ext cx="2396952" cy="1682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400" b="1" dirty="0">
                <a:solidFill>
                  <a:prstClr val="white"/>
                </a:solidFill>
              </a:rPr>
              <a:t>Time</a:t>
            </a:r>
          </a:p>
          <a:p>
            <a:r>
              <a:rPr lang="en-US" sz="6600" b="1" dirty="0">
                <a:solidFill>
                  <a:prstClr val="white"/>
                </a:solidFill>
              </a:rPr>
              <a:t>to recover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4312836" y="4853968"/>
            <a:ext cx="3566329" cy="1807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prstClr val="white"/>
                </a:solidFill>
              </a:rPr>
              <a:t>Penalties</a:t>
            </a:r>
          </a:p>
          <a:p>
            <a:r>
              <a:rPr lang="en-US" sz="4100" b="1" dirty="0">
                <a:solidFill>
                  <a:prstClr val="white"/>
                </a:solidFill>
              </a:rPr>
              <a:t>for incident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5999772" y="1786856"/>
            <a:ext cx="3315471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prstClr val="white"/>
                </a:solidFill>
              </a:rPr>
              <a:t>Customers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98428" y="3296026"/>
            <a:ext cx="3845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prstClr val="white"/>
                </a:solidFill>
                <a:latin typeface="Calibri Light" panose="020F0302020204030204"/>
              </a:rPr>
              <a:t>Reputation</a:t>
            </a:r>
          </a:p>
        </p:txBody>
      </p:sp>
    </p:spTree>
    <p:extLst>
      <p:ext uri="{BB962C8B-B14F-4D97-AF65-F5344CB8AC3E}">
        <p14:creationId xmlns:p14="http://schemas.microsoft.com/office/powerpoint/2010/main" val="54825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341240" y="620689"/>
            <a:ext cx="2962672" cy="82495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Super user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341240" y="3068961"/>
            <a:ext cx="2962672" cy="824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Subscriptions</a:t>
            </a:r>
          </a:p>
        </p:txBody>
      </p:sp>
      <p:pic>
        <p:nvPicPr>
          <p:cNvPr id="3" name="Picture 2" descr="maxresdefault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441612" y="1109278"/>
            <a:ext cx="1888650" cy="3363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Vertical Scroll 10"/>
          <p:cNvSpPr/>
          <p:nvPr/>
        </p:nvSpPr>
        <p:spPr>
          <a:xfrm>
            <a:off x="691275" y="498229"/>
            <a:ext cx="1750337" cy="985173"/>
          </a:xfrm>
          <a:prstGeom prst="verticalScroll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Your </a:t>
            </a:r>
          </a:p>
          <a:p>
            <a:pPr algn="ctr"/>
            <a:r>
              <a:rPr lang="en-US" sz="2000" dirty="0" smtClean="0"/>
              <a:t>very sad </a:t>
            </a:r>
          </a:p>
          <a:p>
            <a:pPr algn="ctr"/>
            <a:r>
              <a:rPr lang="en-US" sz="2000" dirty="0" smtClean="0"/>
              <a:t>client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138516" y="2101047"/>
            <a:ext cx="2810407" cy="84314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Penalty tool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948923" y="2522619"/>
            <a:ext cx="437014" cy="546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Oval Callout 4"/>
          <p:cNvSpPr/>
          <p:nvPr/>
        </p:nvSpPr>
        <p:spPr>
          <a:xfrm>
            <a:off x="6331522" y="249901"/>
            <a:ext cx="3909848" cy="1718754"/>
          </a:xfrm>
          <a:prstGeom prst="wedgeEllipseCallout">
            <a:avLst>
              <a:gd name="adj1" fmla="val -56720"/>
              <a:gd name="adj2" fmla="val 38652"/>
            </a:avLst>
          </a:prstGeom>
          <a:solidFill>
            <a:schemeClr val="bg1">
              <a:alpha val="39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We were hacked because of </a:t>
            </a:r>
            <a:r>
              <a:rPr lang="en-US" sz="4000" dirty="0" smtClean="0">
                <a:solidFill>
                  <a:srgbClr val="FF0000"/>
                </a:solidFill>
              </a:rPr>
              <a:t>YOU</a:t>
            </a:r>
            <a:r>
              <a:rPr lang="en-US" sz="2400" dirty="0" smtClean="0">
                <a:solidFill>
                  <a:srgbClr val="FF0000"/>
                </a:solidFill>
              </a:rPr>
              <a:t>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666386"/>
            <a:ext cx="12192000" cy="865043"/>
          </a:xfrm>
          <a:prstGeom prst="rect">
            <a:avLst/>
          </a:prstGeom>
          <a:solidFill>
            <a:schemeClr val="tx1">
              <a:alpha val="70195"/>
            </a:schemeClr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uk-UA" dirty="0" smtClean="0">
                <a:solidFill>
                  <a:prstClr val="white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	If your </a:t>
            </a:r>
            <a:r>
              <a:rPr lang="en-US" altLang="uk-UA" dirty="0">
                <a:solidFill>
                  <a:srgbClr val="00B0F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Cloud</a:t>
            </a:r>
            <a:r>
              <a:rPr lang="en-US" altLang="uk-UA" dirty="0">
                <a:solidFill>
                  <a:prstClr val="white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 </a:t>
            </a:r>
            <a:r>
              <a:rPr lang="en-US" altLang="uk-UA" dirty="0" smtClean="0">
                <a:solidFill>
                  <a:prstClr val="white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server is </a:t>
            </a:r>
            <a:r>
              <a:rPr lang="en-US" altLang="uk-UA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hacked</a:t>
            </a:r>
            <a:r>
              <a:rPr lang="en-US" altLang="uk-UA" dirty="0" smtClean="0">
                <a:solidFill>
                  <a:prstClr val="white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….</a:t>
            </a:r>
            <a:endParaRPr lang="ru-RU" altLang="uk-UA" dirty="0" smtClean="0">
              <a:solidFill>
                <a:srgbClr val="EBA538"/>
              </a:solidFill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951915"/>
            <a:ext cx="12192000" cy="1325563"/>
          </a:xfrm>
        </p:spPr>
        <p:txBody>
          <a:bodyPr>
            <a:noAutofit/>
          </a:bodyPr>
          <a:lstStyle/>
          <a:p>
            <a:r>
              <a:rPr lang="en-US" sz="9600" dirty="0" smtClean="0"/>
              <a:t> PRODUCT</a:t>
            </a:r>
            <a:endParaRPr lang="uk-UA" sz="9600" dirty="0"/>
          </a:p>
        </p:txBody>
      </p:sp>
    </p:spTree>
    <p:extLst>
      <p:ext uri="{BB962C8B-B14F-4D97-AF65-F5344CB8AC3E}">
        <p14:creationId xmlns:p14="http://schemas.microsoft.com/office/powerpoint/2010/main" val="23179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79543"/>
            <a:ext cx="6057900" cy="1126790"/>
          </a:xfrm>
        </p:spPr>
        <p:txBody>
          <a:bodyPr/>
          <a:lstStyle/>
          <a:p>
            <a:r>
              <a:rPr lang="en-US" dirty="0" smtClean="0"/>
              <a:t>Simple ROI of Product security</a:t>
            </a:r>
            <a:endParaRPr lang="uk-UA" dirty="0"/>
          </a:p>
        </p:txBody>
      </p:sp>
      <p:pic>
        <p:nvPicPr>
          <p:cNvPr id="4098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05" y="1206332"/>
            <a:ext cx="11875032" cy="529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12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ladirect.com/wp-content/uploads/2015/06/theinternetofthin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447639" cy="746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52600" y="457201"/>
            <a:ext cx="8678918" cy="1015663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66FF33"/>
                </a:solidFill>
              </a:rPr>
              <a:t>Connected</a:t>
            </a:r>
            <a:r>
              <a:rPr lang="en-US" sz="6000" b="1" dirty="0">
                <a:solidFill>
                  <a:prstClr val="white"/>
                </a:solidFill>
              </a:rPr>
              <a:t> </a:t>
            </a:r>
            <a:r>
              <a:rPr lang="en-US" sz="6000" b="1" dirty="0">
                <a:solidFill>
                  <a:srgbClr val="FFFF00"/>
                </a:solidFill>
              </a:rPr>
              <a:t>Cars</a:t>
            </a:r>
            <a:r>
              <a:rPr lang="en-US" sz="6000" b="1" dirty="0">
                <a:solidFill>
                  <a:prstClr val="white"/>
                </a:solidFill>
              </a:rPr>
              <a:t> are part of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178467" y="5818584"/>
            <a:ext cx="1441430" cy="86796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smart houses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8648" y="5818584"/>
            <a:ext cx="1203303" cy="86796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smart </a:t>
            </a:r>
            <a:br>
              <a:rPr lang="en-US" sz="2000" dirty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TVs 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841879" y="5818584"/>
            <a:ext cx="1234967" cy="86796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smart watches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617822" y="5818584"/>
            <a:ext cx="1249205" cy="86796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smart phones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31501" y="5818584"/>
            <a:ext cx="1350827" cy="86796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smart cars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721519" y="5818584"/>
            <a:ext cx="1441430" cy="86796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smart fridges</a:t>
            </a:r>
            <a:br>
              <a:rPr lang="en-US" sz="2000" dirty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????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893384"/>
            <a:ext cx="7543750" cy="59646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Typical Security Report delivered by </a:t>
            </a:r>
            <a:r>
              <a:rPr lang="en-US" sz="2800" dirty="0" smtClean="0"/>
              <a:t>competitor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141756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51" y="5092470"/>
            <a:ext cx="7026113" cy="1655762"/>
          </a:xfrm>
          <a:prstGeom prst="roundRect">
            <a:avLst/>
          </a:prstGeom>
          <a:solidFill>
            <a:srgbClr val="F7EEC9">
              <a:alpha val="84000"/>
            </a:srgbClr>
          </a:solidFill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OWASP Chapter </a:t>
            </a:r>
            <a:r>
              <a:rPr lang="en-US" dirty="0" err="1" smtClean="0"/>
              <a:t>Lviv</a:t>
            </a:r>
            <a:r>
              <a:rPr lang="en-US" dirty="0" smtClean="0"/>
              <a:t> </a:t>
            </a:r>
            <a:r>
              <a:rPr lang="uk-UA" dirty="0" smtClean="0"/>
              <a:t>запрошує на останню зустріч групи </a:t>
            </a:r>
            <a:r>
              <a:rPr lang="en-US" dirty="0" smtClean="0"/>
              <a:t>OWASP Ukraine </a:t>
            </a:r>
            <a:r>
              <a:rPr lang="uk-UA" dirty="0" smtClean="0"/>
              <a:t>цього року. Проведіть чудові 2 дні у Львові з найкращими </a:t>
            </a:r>
            <a:r>
              <a:rPr lang="en-US" sz="4300" dirty="0" smtClean="0"/>
              <a:t>Security </a:t>
            </a:r>
            <a:r>
              <a:rPr lang="uk-UA" dirty="0" smtClean="0"/>
              <a:t>спеціалістами України.</a:t>
            </a:r>
            <a:r>
              <a:rPr lang="en-US" dirty="0" smtClean="0"/>
              <a:t> </a:t>
            </a:r>
            <a:endParaRPr lang="uk-UA" dirty="0" smtClean="0"/>
          </a:p>
          <a:p>
            <a:r>
              <a:rPr lang="uk-UA" dirty="0" smtClean="0"/>
              <a:t>Реєстрація у: </a:t>
            </a:r>
            <a:r>
              <a:rPr lang="uk-UA" dirty="0" smtClean="0">
                <a:hlinkClick r:id="rId3"/>
              </a:rPr>
              <a:t>https://goo.gl/5hdvPH</a:t>
            </a:r>
            <a:r>
              <a:rPr lang="uk-UA" dirty="0" smtClean="0"/>
              <a:t> </a:t>
            </a:r>
          </a:p>
          <a:p>
            <a:r>
              <a:rPr lang="en-US" dirty="0" smtClean="0">
                <a:hlinkClick r:id="rId4"/>
              </a:rPr>
              <a:t>http://owasp-lviv.blogspot.com/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8681905" y="431899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endParaRPr lang="uk-UA" dirty="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400040" y="1206631"/>
            <a:ext cx="4653699" cy="3643551"/>
          </a:xfrm>
          <a:prstGeom prst="roundRect">
            <a:avLst/>
          </a:prstGeom>
          <a:solidFill>
            <a:srgbClr val="00B050">
              <a:alpha val="73000"/>
            </a:srgbClr>
          </a:solidFill>
        </p:spPr>
        <p:txBody>
          <a:bodyPr wrap="square">
            <a:spAutoFit/>
          </a:bodyPr>
          <a:lstStyle/>
          <a:p>
            <a:r>
              <a:rPr lang="uk-UA" sz="2400" dirty="0" smtClean="0">
                <a:solidFill>
                  <a:prstClr val="white"/>
                </a:solidFill>
              </a:rPr>
              <a:t>Тематика</a:t>
            </a:r>
            <a:r>
              <a:rPr lang="uk-UA" sz="2800" dirty="0" smtClean="0">
                <a:solidFill>
                  <a:prstClr val="white"/>
                </a:solidFill>
              </a:rPr>
              <a:t>: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 smtClean="0">
                <a:solidFill>
                  <a:prstClr val="white"/>
                </a:solidFill>
              </a:rPr>
              <a:t>Безпека Веб і Мобільних аплікацій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 err="1" smtClean="0">
                <a:solidFill>
                  <a:prstClr val="white"/>
                </a:solidFill>
              </a:rPr>
              <a:t>Взлом</a:t>
            </a:r>
            <a:r>
              <a:rPr lang="uk-UA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REST </a:t>
            </a:r>
            <a:r>
              <a:rPr lang="uk-UA" sz="2000" dirty="0" smtClean="0">
                <a:solidFill>
                  <a:prstClr val="white"/>
                </a:solidFill>
              </a:rPr>
              <a:t>і </a:t>
            </a:r>
            <a:r>
              <a:rPr lang="en-US" sz="2000" dirty="0" smtClean="0">
                <a:solidFill>
                  <a:prstClr val="white"/>
                </a:solidFill>
              </a:rPr>
              <a:t>JavaScript </a:t>
            </a:r>
            <a:r>
              <a:rPr lang="uk-UA" sz="2000" dirty="0" smtClean="0">
                <a:solidFill>
                  <a:prstClr val="white"/>
                </a:solidFill>
              </a:rPr>
              <a:t>базованих аплікацій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 smtClean="0">
                <a:solidFill>
                  <a:prstClr val="white"/>
                </a:solidFill>
              </a:rPr>
              <a:t>Розслідування </a:t>
            </a:r>
            <a:r>
              <a:rPr lang="uk-UA" sz="2000" dirty="0" err="1" smtClean="0">
                <a:solidFill>
                  <a:prstClr val="white"/>
                </a:solidFill>
              </a:rPr>
              <a:t>взломів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Reverse-Engineering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 err="1" smtClean="0">
                <a:solidFill>
                  <a:prstClr val="white"/>
                </a:solidFill>
              </a:rPr>
              <a:t>Розвод</a:t>
            </a:r>
            <a:r>
              <a:rPr lang="uk-UA" sz="2000" dirty="0" smtClean="0">
                <a:solidFill>
                  <a:prstClr val="white"/>
                </a:solidFill>
              </a:rPr>
              <a:t>, </a:t>
            </a:r>
            <a:r>
              <a:rPr lang="uk-UA" sz="2000" dirty="0" err="1" smtClean="0">
                <a:solidFill>
                  <a:prstClr val="white"/>
                </a:solidFill>
              </a:rPr>
              <a:t>кідалово</a:t>
            </a:r>
            <a:r>
              <a:rPr lang="uk-UA" sz="2000" dirty="0" smtClean="0">
                <a:solidFill>
                  <a:prstClr val="white"/>
                </a:solidFill>
              </a:rPr>
              <a:t> і маніпуляція свідомістю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uk-UA" sz="2000" dirty="0" err="1" smtClean="0">
                <a:solidFill>
                  <a:prstClr val="white"/>
                </a:solidFill>
              </a:rPr>
              <a:t>юзерів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prstClr val="white"/>
                </a:solidFill>
              </a:rPr>
              <a:t>Х</a:t>
            </a:r>
            <a:r>
              <a:rPr lang="uk-UA" sz="2000" dirty="0" smtClean="0">
                <a:solidFill>
                  <a:prstClr val="white"/>
                </a:solidFill>
              </a:rPr>
              <a:t>марна і безхмарна безпека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 smtClean="0">
                <a:solidFill>
                  <a:prstClr val="white"/>
                </a:solidFill>
              </a:rPr>
              <a:t>Фізичний </a:t>
            </a:r>
            <a:r>
              <a:rPr lang="uk-UA" sz="2000" dirty="0" err="1" smtClean="0">
                <a:solidFill>
                  <a:prstClr val="white"/>
                </a:solidFill>
              </a:rPr>
              <a:t>взлом</a:t>
            </a:r>
            <a:r>
              <a:rPr lang="en-US" sz="2000" dirty="0" smtClean="0">
                <a:solidFill>
                  <a:prstClr val="white"/>
                </a:solidFill>
              </a:rPr>
              <a:t> + Escape Quest</a:t>
            </a:r>
            <a:endParaRPr lang="uk-UA" sz="2000" dirty="0" smtClean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" y="418092"/>
            <a:ext cx="5554919" cy="46166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14 листопада 2015</a:t>
            </a:r>
            <a:r>
              <a:rPr lang="uk-UA" dirty="0">
                <a:solidFill>
                  <a:prstClr val="black"/>
                </a:solidFill>
              </a:rPr>
              <a:t>, субота, Львів, вул. Садова 2А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599" y="5132986"/>
            <a:ext cx="4586140" cy="1615246"/>
          </a:xfrm>
          <a:prstGeom prst="roundRect">
            <a:avLst/>
          </a:prstGeom>
          <a:solidFill>
            <a:srgbClr val="00B0F0">
              <a:alpha val="77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1400" dirty="0" err="1" smtClean="0">
                <a:solidFill>
                  <a:prstClr val="white"/>
                </a:solidFill>
                <a:latin typeface="Segoe Print" panose="02000600000000000000" pitchFamily="2" charset="0"/>
              </a:rPr>
              <a:t>Львівка</a:t>
            </a:r>
            <a:r>
              <a:rPr lang="uk-UA" sz="1400" dirty="0" smtClean="0">
                <a:solidFill>
                  <a:prstClr val="white"/>
                </a:solidFill>
                <a:latin typeface="Segoe Print" panose="02000600000000000000" pitchFamily="2" charset="0"/>
              </a:rPr>
              <a:t> кава, </a:t>
            </a:r>
            <a:r>
              <a:rPr lang="uk-UA" sz="1400" dirty="0" err="1" smtClean="0">
                <a:solidFill>
                  <a:prstClr val="white"/>
                </a:solidFill>
                <a:latin typeface="Segoe Print" panose="02000600000000000000" pitchFamily="2" charset="0"/>
              </a:rPr>
              <a:t>кавярні</a:t>
            </a:r>
            <a:r>
              <a:rPr lang="uk-UA" sz="1400" dirty="0" smtClean="0">
                <a:solidFill>
                  <a:prstClr val="white"/>
                </a:solidFill>
                <a:latin typeface="Segoe Print" panose="02000600000000000000" pitchFamily="2" charset="0"/>
              </a:rPr>
              <a:t> і пиво, круте товариство, нові знайомства, </a:t>
            </a:r>
            <a:r>
              <a:rPr lang="uk-UA" sz="1400" dirty="0" err="1" smtClean="0">
                <a:solidFill>
                  <a:prstClr val="white"/>
                </a:solidFill>
                <a:latin typeface="Segoe Print" panose="02000600000000000000" pitchFamily="2" charset="0"/>
              </a:rPr>
              <a:t>воркшопи</a:t>
            </a:r>
            <a:r>
              <a:rPr lang="uk-UA" sz="1400" dirty="0" smtClean="0">
                <a:solidFill>
                  <a:prstClr val="white"/>
                </a:solidFill>
                <a:latin typeface="Segoe Print" panose="02000600000000000000" pitchFamily="2" charset="0"/>
              </a:rPr>
              <a:t>, знання на халяву – все це чекає на вас у нашому затишному місті!</a:t>
            </a:r>
            <a:endParaRPr lang="uk-UA" sz="1400" dirty="0">
              <a:solidFill>
                <a:prstClr val="white"/>
              </a:solidFill>
              <a:latin typeface="Segoe Print" panose="020006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26664" y="85414"/>
            <a:ext cx="4653699" cy="1404021"/>
          </a:xfrm>
          <a:noFill/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OWASP Ukraine </a:t>
            </a:r>
            <a:r>
              <a:rPr lang="en-US" sz="3600" dirty="0" smtClean="0">
                <a:solidFill>
                  <a:srgbClr val="FFFF00"/>
                </a:solidFill>
              </a:rPr>
              <a:t>2015  </a:t>
            </a:r>
            <a:r>
              <a:rPr lang="en-US" sz="4800" dirty="0" smtClean="0">
                <a:solidFill>
                  <a:srgbClr val="FFFF00"/>
                </a:solidFill>
              </a:rPr>
              <a:t/>
            </a:r>
            <a:br>
              <a:rPr lang="en-US" sz="4800" dirty="0" smtClean="0">
                <a:solidFill>
                  <a:srgbClr val="FFFF00"/>
                </a:solidFill>
              </a:rPr>
            </a:br>
            <a:r>
              <a:rPr lang="en-US" sz="1400" dirty="0" smtClean="0">
                <a:solidFill>
                  <a:srgbClr val="FFFF00"/>
                </a:solidFill>
              </a:rPr>
              <a:t>Security meetup</a:t>
            </a:r>
            <a:r>
              <a:rPr lang="uk-UA" sz="1400" dirty="0" smtClean="0">
                <a:solidFill>
                  <a:srgbClr val="FFFF00"/>
                </a:solidFill>
              </a:rPr>
              <a:t> у Львові</a:t>
            </a:r>
            <a:endParaRPr lang="uk-UA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8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security is linked to development</a:t>
            </a:r>
            <a:endParaRPr lang="uk-UA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88" y="1510718"/>
            <a:ext cx="7551202" cy="4166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6994" y="5676901"/>
            <a:ext cx="8847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</a:rPr>
              <a:t>Than start process of </a:t>
            </a:r>
            <a:r>
              <a:rPr lang="en-US" sz="2400" b="1" u="sng" dirty="0">
                <a:solidFill>
                  <a:srgbClr val="FF0000"/>
                </a:solidFill>
                <a:latin typeface="Segoe UI Light" panose="020B0502040204020203" pitchFamily="34" charset="0"/>
              </a:rPr>
              <a:t>re-Coding</a:t>
            </a:r>
            <a:r>
              <a:rPr lang="en-US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, </a:t>
            </a:r>
            <a:r>
              <a:rPr lang="en-US" sz="2400" b="1" u="sng" dirty="0">
                <a:solidFill>
                  <a:srgbClr val="FF0000"/>
                </a:solidFill>
                <a:latin typeface="Segoe UI Light" panose="020B0502040204020203" pitchFamily="34" charset="0"/>
              </a:rPr>
              <a:t>re-Building</a:t>
            </a:r>
            <a:r>
              <a:rPr lang="en-US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, </a:t>
            </a:r>
            <a:r>
              <a:rPr lang="en-US" sz="2400" b="1" u="sng" dirty="0">
                <a:solidFill>
                  <a:srgbClr val="FF0000"/>
                </a:solidFill>
                <a:latin typeface="Segoe UI Light" panose="020B0502040204020203" pitchFamily="34" charset="0"/>
              </a:rPr>
              <a:t>re-Testing</a:t>
            </a:r>
            <a:r>
              <a:rPr lang="en-US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, </a:t>
            </a:r>
            <a:r>
              <a:rPr lang="en-US" sz="2400" b="1" u="sng" dirty="0">
                <a:solidFill>
                  <a:srgbClr val="FF0000"/>
                </a:solidFill>
                <a:latin typeface="Segoe UI Light" panose="020B0502040204020203" pitchFamily="34" charset="0"/>
              </a:rPr>
              <a:t>re-Auditing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531100" y="3200400"/>
            <a:ext cx="0" cy="167640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489200" y="4914900"/>
            <a:ext cx="5003800" cy="0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7493237" y="1304616"/>
            <a:ext cx="0" cy="18957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89302" y="1001184"/>
            <a:ext cx="266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</a:rPr>
              <a:t>3</a:t>
            </a:r>
            <a:r>
              <a:rPr lang="en-US" baseline="30000" dirty="0">
                <a:solidFill>
                  <a:prstClr val="black"/>
                </a:solidFill>
                <a:latin typeface="Segoe UI Light" panose="020B0502040204020203" pitchFamily="34" charset="0"/>
              </a:rPr>
              <a:t>rd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</a:rPr>
              <a:t> party or internal audit </a:t>
            </a:r>
            <a:endParaRPr lang="uk-UA" dirty="0">
              <a:solidFill>
                <a:prstClr val="black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8153400" y="3200400"/>
            <a:ext cx="12700" cy="18923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91501" y="3576935"/>
            <a:ext cx="1101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" panose="020B0502040204020203" pitchFamily="34" charset="0"/>
              </a:rPr>
              <a:t>Tone of security defects</a:t>
            </a:r>
            <a:endParaRPr lang="uk-UA" dirty="0">
              <a:solidFill>
                <a:srgbClr val="FF0000"/>
              </a:solidFill>
              <a:latin typeface="Segoe UI Light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5723" y="4576346"/>
            <a:ext cx="4873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>
                <a:solidFill>
                  <a:prstClr val="white">
                    <a:lumMod val="50000"/>
                  </a:prstClr>
                </a:solidFill>
                <a:latin typeface="Segoe UI Light" panose="020B0502040204020203" pitchFamily="34" charset="0"/>
              </a:rPr>
              <a:t>BACK to re-Coding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Segoe UI Light" panose="020B0502040204020203" pitchFamily="34" charset="0"/>
              </a:rPr>
              <a:t>, </a:t>
            </a:r>
            <a:r>
              <a:rPr lang="en-US" sz="1600" u="sng" dirty="0">
                <a:solidFill>
                  <a:prstClr val="white">
                    <a:lumMod val="50000"/>
                  </a:prstClr>
                </a:solidFill>
                <a:latin typeface="Segoe UI Light" panose="020B0502040204020203" pitchFamily="34" charset="0"/>
              </a:rPr>
              <a:t>re-Building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Segoe UI Light" panose="020B0502040204020203" pitchFamily="34" charset="0"/>
              </a:rPr>
              <a:t>, </a:t>
            </a:r>
            <a:r>
              <a:rPr lang="en-US" sz="1600" u="sng" dirty="0">
                <a:solidFill>
                  <a:prstClr val="white">
                    <a:lumMod val="50000"/>
                  </a:prstClr>
                </a:solidFill>
                <a:latin typeface="Segoe UI Light" panose="020B0502040204020203" pitchFamily="34" charset="0"/>
              </a:rPr>
              <a:t>re-Testing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Segoe UI Light" panose="020B0502040204020203" pitchFamily="34" charset="0"/>
              </a:rPr>
              <a:t>, </a:t>
            </a:r>
            <a:r>
              <a:rPr lang="en-US" sz="1600" u="sng" dirty="0">
                <a:solidFill>
                  <a:prstClr val="white">
                    <a:lumMod val="50000"/>
                  </a:prstClr>
                </a:solidFill>
                <a:latin typeface="Segoe UI Light" panose="020B0502040204020203" pitchFamily="34" charset="0"/>
              </a:rPr>
              <a:t>re-Auditing</a:t>
            </a:r>
            <a:endParaRPr lang="uk-UA" sz="16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4191000"/>
          <a:ext cx="82296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Generic Approach </a:t>
            </a:r>
            <a:r>
              <a:rPr lang="en-US" sz="3200" dirty="0"/>
              <a:t>for Security</a:t>
            </a:r>
            <a:endParaRPr lang="en-US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981201" y="2667000"/>
            <a:ext cx="1874765" cy="1478280"/>
            <a:chOff x="2411" y="708659"/>
            <a:chExt cx="1874765" cy="944880"/>
          </a:xfrm>
        </p:grpSpPr>
        <p:sp>
          <p:nvSpPr>
            <p:cNvPr id="6" name="Rounded Rectangle 5"/>
            <p:cNvSpPr/>
            <p:nvPr/>
          </p:nvSpPr>
          <p:spPr>
            <a:xfrm>
              <a:off x="2411" y="708659"/>
              <a:ext cx="1874765" cy="9448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48536" y="754784"/>
              <a:ext cx="1782515" cy="8526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prstClr val="white"/>
                  </a:solidFill>
                </a:rPr>
                <a:t>security requirements / risk and threat analysis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38601" y="2667000"/>
            <a:ext cx="1874765" cy="1478280"/>
            <a:chOff x="2411" y="708659"/>
            <a:chExt cx="1874765" cy="944880"/>
          </a:xfrm>
        </p:grpSpPr>
        <p:sp>
          <p:nvSpPr>
            <p:cNvPr id="9" name="Rounded Rectangle 8"/>
            <p:cNvSpPr/>
            <p:nvPr/>
          </p:nvSpPr>
          <p:spPr>
            <a:xfrm>
              <a:off x="2411" y="708659"/>
              <a:ext cx="1874765" cy="9448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8536" y="754784"/>
              <a:ext cx="1782515" cy="8526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prstClr val="white"/>
                  </a:solidFill>
                </a:rPr>
                <a:t>coding guidelines /code reviews/ static analysis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48401" y="2667000"/>
            <a:ext cx="1874765" cy="1478280"/>
            <a:chOff x="2411" y="708659"/>
            <a:chExt cx="1874765" cy="944880"/>
          </a:xfrm>
        </p:grpSpPr>
        <p:sp>
          <p:nvSpPr>
            <p:cNvPr id="12" name="Rounded Rectangle 11"/>
            <p:cNvSpPr/>
            <p:nvPr/>
          </p:nvSpPr>
          <p:spPr>
            <a:xfrm>
              <a:off x="2411" y="708659"/>
              <a:ext cx="1874765" cy="9448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48536" y="754784"/>
              <a:ext cx="1782515" cy="8526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prstClr val="white"/>
                  </a:solidFill>
                </a:rPr>
                <a:t>security testing / dynamic analysis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82001" y="2667000"/>
            <a:ext cx="1874765" cy="1478280"/>
            <a:chOff x="2411" y="708659"/>
            <a:chExt cx="1874765" cy="944880"/>
          </a:xfrm>
        </p:grpSpPr>
        <p:sp>
          <p:nvSpPr>
            <p:cNvPr id="15" name="Rounded Rectangle 14"/>
            <p:cNvSpPr/>
            <p:nvPr/>
          </p:nvSpPr>
          <p:spPr>
            <a:xfrm>
              <a:off x="2411" y="708659"/>
              <a:ext cx="1874765" cy="9448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48536" y="754784"/>
              <a:ext cx="1782515" cy="8526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prstClr val="white"/>
                  </a:solidFill>
                </a:rPr>
                <a:t>vulnerability scanning / WAF</a:t>
              </a: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6271222" y="1828800"/>
            <a:ext cx="3939418" cy="762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Reactive Approach</a:t>
            </a:r>
          </a:p>
        </p:txBody>
      </p:sp>
      <p:sp>
        <p:nvSpPr>
          <p:cNvPr id="18" name="Left Arrow 17"/>
          <p:cNvSpPr/>
          <p:nvPr/>
        </p:nvSpPr>
        <p:spPr>
          <a:xfrm>
            <a:off x="1828800" y="1828800"/>
            <a:ext cx="4038440" cy="7620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Proactive Approach</a:t>
            </a:r>
          </a:p>
        </p:txBody>
      </p:sp>
      <p:sp>
        <p:nvSpPr>
          <p:cNvPr id="19" name="Left-Right Arrow 18"/>
          <p:cNvSpPr/>
          <p:nvPr/>
        </p:nvSpPr>
        <p:spPr>
          <a:xfrm>
            <a:off x="1828801" y="1143000"/>
            <a:ext cx="8427965" cy="1065236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Secure SDLC</a:t>
            </a:r>
          </a:p>
        </p:txBody>
      </p:sp>
    </p:spTree>
    <p:extLst>
      <p:ext uri="{BB962C8B-B14F-4D97-AF65-F5344CB8AC3E}">
        <p14:creationId xmlns:p14="http://schemas.microsoft.com/office/powerpoint/2010/main" val="42294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0614"/>
            <a:ext cx="4824663" cy="1126790"/>
          </a:xfrm>
        </p:spPr>
        <p:txBody>
          <a:bodyPr/>
          <a:lstStyle/>
          <a:p>
            <a:r>
              <a:rPr lang="en-US" dirty="0" smtClean="0"/>
              <a:t>How it should look like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641684" y="1257404"/>
            <a:ext cx="604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With proper Security Program number of security defects should decrease from phase to phase</a:t>
            </a:r>
            <a:endParaRPr lang="uk-UA" sz="2400" dirty="0">
              <a:solidFill>
                <a:prstClr val="black"/>
              </a:solidFill>
              <a:latin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712" y="2482229"/>
            <a:ext cx="7807606" cy="42800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22600" y="3949166"/>
            <a:ext cx="2730500" cy="1168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5205" y="3800414"/>
            <a:ext cx="1293495" cy="236988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Automated 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security 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Tests</a:t>
            </a:r>
          </a:p>
          <a:p>
            <a:pPr algn="ctr"/>
            <a:endParaRPr lang="en-US" dirty="0">
              <a:solidFill>
                <a:prstClr val="black"/>
              </a:solidFill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CI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integrated</a:t>
            </a:r>
            <a:endParaRPr lang="uk-UA" sz="2000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32200" y="3028503"/>
            <a:ext cx="2553652" cy="3404504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1776" y="3800414"/>
            <a:ext cx="2189959" cy="92333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Manual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Security/penetration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60600" y="3028503"/>
            <a:ext cx="1295400" cy="3429000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6198" y="5085904"/>
            <a:ext cx="2190280" cy="369332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OWASP methodology</a:t>
            </a:r>
            <a:endParaRPr lang="uk-UA" dirty="0">
              <a:solidFill>
                <a:prstClr val="black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0700" y="3053903"/>
            <a:ext cx="1295400" cy="3429000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027" y="3813114"/>
            <a:ext cx="995850" cy="1477328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Secure</a:t>
            </a:r>
          </a:p>
          <a:p>
            <a:pPr algn="ctr"/>
            <a:endParaRPr lang="en-US" dirty="0">
              <a:solidFill>
                <a:prstClr val="black"/>
              </a:solidFill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en-US" dirty="0">
                <a:solidFill>
                  <a:prstClr val="black"/>
                </a:solidFill>
              </a:rPr>
              <a:t>Coding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trainings</a:t>
            </a:r>
            <a:endParaRPr lang="uk-UA" dirty="0">
              <a:solidFill>
                <a:prstClr val="black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210300" y="2990403"/>
            <a:ext cx="1295400" cy="3429000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60453" y="4164034"/>
            <a:ext cx="1370119" cy="92333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Regular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Vulnerability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Scans</a:t>
            </a:r>
            <a:endParaRPr lang="uk-UA" dirty="0">
              <a:solidFill>
                <a:prstClr val="black"/>
              </a:solidFill>
            </a:endParaRPr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/>
          </p:nvPr>
        </p:nvGraphicFramePr>
        <p:xfrm>
          <a:off x="8152094" y="582635"/>
          <a:ext cx="3684306" cy="617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63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.slidesharecdn.com/tmpayne-140121133146-phpapp01/95/security-testing-for-test-professionals-52-638.jpg?cb=13903171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4927" r="1149" b="3445"/>
          <a:stretch/>
        </p:blipFill>
        <p:spPr bwMode="auto">
          <a:xfrm>
            <a:off x="663909" y="281238"/>
            <a:ext cx="9635122" cy="597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2176" y="6237312"/>
            <a:ext cx="5215825" cy="36933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white"/>
                </a:solidFill>
              </a:rPr>
              <a:t>Remember I'm offering you the truth. Nothing More.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4294801"/>
            <a:ext cx="9144000" cy="1015663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6000" b="1" dirty="0" smtClean="0">
                <a:solidFill>
                  <a:prstClr val="white"/>
                </a:solidFill>
              </a:rPr>
              <a:t>To do Security </a:t>
            </a:r>
            <a:r>
              <a:rPr lang="en-US" sz="6000" dirty="0" smtClean="0">
                <a:solidFill>
                  <a:srgbClr val="EBA538"/>
                </a:solidFill>
              </a:rPr>
              <a:t>or </a:t>
            </a:r>
            <a:r>
              <a:rPr lang="en-US" sz="6000" b="1" dirty="0" smtClean="0">
                <a:solidFill>
                  <a:prstClr val="white"/>
                </a:solidFill>
              </a:rPr>
              <a:t>not to Do</a:t>
            </a:r>
            <a:endParaRPr lang="ru-RU" sz="6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0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6075"/>
            <a:ext cx="3110310" cy="769441"/>
          </a:xfrm>
          <a:prstGeom prst="rect">
            <a:avLst/>
          </a:prstGeom>
          <a:solidFill>
            <a:srgbClr val="92D050">
              <a:alpha val="8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prstClr val="white"/>
                </a:solidFill>
              </a:rPr>
              <a:t>QA Engineer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42737" y="489691"/>
            <a:ext cx="3849263" cy="769441"/>
          </a:xfrm>
          <a:prstGeom prst="rect">
            <a:avLst/>
          </a:prstGeom>
          <a:solidFill>
            <a:srgbClr val="92D050">
              <a:alpha val="8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prstClr val="white"/>
                </a:solidFill>
              </a:rPr>
              <a:t>Security </a:t>
            </a:r>
            <a:r>
              <a:rPr lang="en-US" sz="4400" b="1" dirty="0" smtClean="0">
                <a:solidFill>
                  <a:srgbClr val="FFC000"/>
                </a:solidFill>
              </a:rPr>
              <a:t>expert</a:t>
            </a:r>
            <a:endParaRPr lang="en-US" sz="4400" b="1" dirty="0">
              <a:solidFill>
                <a:srgbClr val="FFC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09197" y="4725144"/>
            <a:ext cx="4239330" cy="2132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prstClr val="white"/>
              </a:solidFill>
              <a:latin typeface="Segoe UI Light" panose="020B0502040204020203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4725144"/>
            <a:ext cx="5727700" cy="2132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200" dirty="0">
                <a:solidFill>
                  <a:prstClr val="white"/>
                </a:solidFill>
                <a:latin typeface="Segoe UI Light" panose="020B0502040204020203" pitchFamily="34" charset="0"/>
              </a:rPr>
              <a:t>In functional and performance testing, the expected </a:t>
            </a:r>
            <a:r>
              <a:rPr lang="en-US" sz="2200" dirty="0">
                <a:solidFill>
                  <a:srgbClr val="FFC000"/>
                </a:solidFill>
                <a:latin typeface="Segoe UI Light" panose="020B0502040204020203" pitchFamily="34" charset="0"/>
              </a:rPr>
              <a:t>results are documented </a:t>
            </a:r>
            <a:r>
              <a:rPr lang="en-US" sz="2200" dirty="0">
                <a:solidFill>
                  <a:prstClr val="white"/>
                </a:solidFill>
                <a:latin typeface="Segoe UI Light" panose="020B0502040204020203" pitchFamily="34" charset="0"/>
              </a:rPr>
              <a:t>before the test begins, and the quality assurance team looks at how well the expected results match the actual 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4232" y="4925169"/>
            <a:ext cx="53877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prstClr val="white"/>
                </a:solidFill>
                <a:latin typeface="Segoe UI Light" panose="020B0502040204020203" pitchFamily="34" charset="0"/>
              </a:rPr>
              <a:t>In security testing, security analysts team is concerned only with </a:t>
            </a:r>
            <a:r>
              <a:rPr lang="en-US" sz="2200" dirty="0">
                <a:solidFill>
                  <a:srgbClr val="00B0F0"/>
                </a:solidFill>
                <a:latin typeface="Segoe UI Light" panose="020B0502040204020203" pitchFamily="34" charset="0"/>
              </a:rPr>
              <a:t>unexpected</a:t>
            </a:r>
            <a:r>
              <a:rPr lang="en-US" sz="2200" dirty="0">
                <a:solidFill>
                  <a:prstClr val="white"/>
                </a:solidFill>
                <a:latin typeface="Segoe UI Light" panose="020B0502040204020203" pitchFamily="34" charset="0"/>
              </a:rPr>
              <a:t> results and </a:t>
            </a:r>
            <a:r>
              <a:rPr lang="en-US" sz="2200" dirty="0">
                <a:solidFill>
                  <a:srgbClr val="FFFF00"/>
                </a:solidFill>
                <a:latin typeface="Segoe UI Light" panose="020B0502040204020203" pitchFamily="34" charset="0"/>
              </a:rPr>
              <a:t>testing for the unknown </a:t>
            </a:r>
            <a:r>
              <a:rPr lang="en-US" sz="2200" dirty="0">
                <a:solidFill>
                  <a:srgbClr val="C00000"/>
                </a:solidFill>
                <a:latin typeface="Segoe UI Light" panose="020B0502040204020203" pitchFamily="34" charset="0"/>
              </a:rPr>
              <a:t>and looking for weaknesses</a:t>
            </a:r>
            <a:r>
              <a:rPr lang="en-US" sz="2200" dirty="0">
                <a:solidFill>
                  <a:prstClr val="white"/>
                </a:solidFill>
                <a:latin typeface="Segoe UI Light" panose="020B0502040204020203" pitchFamily="34" charset="0"/>
              </a:rPr>
              <a:t>. </a:t>
            </a:r>
            <a:r>
              <a:rPr lang="en-US" sz="2200" dirty="0" smtClean="0">
                <a:solidFill>
                  <a:prstClr val="white"/>
                </a:solidFill>
                <a:latin typeface="Segoe UI Light" panose="020B0502040204020203" pitchFamily="34" charset="0"/>
              </a:rPr>
              <a:t>They are EXPERTS.</a:t>
            </a:r>
            <a:endParaRPr lang="en-US" sz="2200" dirty="0">
              <a:solidFill>
                <a:prstClr val="white"/>
              </a:solidFill>
              <a:latin typeface="Segoe UI Light" panose="020B0502040204020203" pitchFamily="34" charset="0"/>
            </a:endParaRPr>
          </a:p>
          <a:p>
            <a:endParaRPr lang="uk-UA" sz="2200" dirty="0">
              <a:solidFill>
                <a:prstClr val="white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9268" y="476076"/>
            <a:ext cx="904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prstClr val="white"/>
                </a:solidFill>
              </a:rPr>
              <a:t>VS.</a:t>
            </a:r>
            <a:endParaRPr lang="uk-UA" sz="4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6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6244" y="1675711"/>
            <a:ext cx="1300269" cy="1467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65" y="4851693"/>
            <a:ext cx="1505719" cy="1895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6" y="1527081"/>
            <a:ext cx="1476885" cy="1921728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70686" y="64151"/>
            <a:ext cx="2795944" cy="1444628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egoe UI Light" panose="020B0502040204020203" pitchFamily="34" charset="0"/>
              </a:rPr>
              <a:t>Our app code need to be verified for Security</a:t>
            </a:r>
            <a:endParaRPr lang="uk-UA" sz="1600" dirty="0">
              <a:latin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1982" y="3912658"/>
            <a:ext cx="248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PM and SoftServe</a:t>
            </a:r>
          </a:p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Demonstrate excellence</a:t>
            </a:r>
            <a:endParaRPr lang="uk-UA" dirty="0">
              <a:latin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44" y="3081557"/>
            <a:ext cx="675011" cy="6750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391" y="3085917"/>
            <a:ext cx="674136" cy="674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189" y="3112178"/>
            <a:ext cx="675012" cy="6750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5400000">
            <a:off x="3802779" y="5549092"/>
            <a:ext cx="240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Competitive advantage</a:t>
            </a:r>
            <a:endParaRPr lang="uk-UA" dirty="0">
              <a:latin typeface="Segoe UI Light" panose="020B0502040204020203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68839" y="1933865"/>
            <a:ext cx="102710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964824" y="2831211"/>
            <a:ext cx="472142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795943" y="1313520"/>
            <a:ext cx="2158143" cy="213529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Rectangle 22"/>
          <p:cNvSpPr/>
          <p:nvPr/>
        </p:nvSpPr>
        <p:spPr>
          <a:xfrm>
            <a:off x="3148611" y="850764"/>
            <a:ext cx="1523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Segoe UI Light" panose="020B0502040204020203" pitchFamily="34" charset="0"/>
              </a:rPr>
              <a:t>Reporting </a:t>
            </a:r>
          </a:p>
          <a:p>
            <a:pPr algn="ctr"/>
            <a:r>
              <a:rPr lang="en-US" sz="1200" dirty="0" smtClean="0">
                <a:latin typeface="Segoe UI Light" panose="020B0502040204020203" pitchFamily="34" charset="0"/>
              </a:rPr>
              <a:t>for 2 security experts</a:t>
            </a:r>
            <a:endParaRPr lang="uk-UA" sz="1200" dirty="0">
              <a:latin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15025" y="1695908"/>
            <a:ext cx="2123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Report with findings</a:t>
            </a:r>
            <a:endParaRPr lang="uk-UA" dirty="0">
              <a:latin typeface="Segoe UI Light" panose="020B0502040204020203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880714" y="4053595"/>
            <a:ext cx="0" cy="4578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40656" y="375461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Fix it!</a:t>
            </a:r>
            <a:endParaRPr lang="uk-UA" dirty="0">
              <a:latin typeface="Segoe UI Light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450984" y="3752922"/>
            <a:ext cx="170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Non compliant?</a:t>
            </a:r>
            <a:endParaRPr lang="uk-UA" dirty="0">
              <a:latin typeface="Segoe UI Light" panose="020B050204020402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74076" y="3756568"/>
            <a:ext cx="1309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Good boys!</a:t>
            </a:r>
            <a:endParaRPr lang="uk-UA" dirty="0">
              <a:latin typeface="Segoe UI Light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94599" y="2659646"/>
            <a:ext cx="2132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Security </a:t>
            </a:r>
          </a:p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Center of Excellence</a:t>
            </a:r>
            <a:endParaRPr lang="uk-UA" dirty="0">
              <a:latin typeface="Segoe UI Light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62214" y="1989154"/>
            <a:ext cx="1229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Request</a:t>
            </a:r>
          </a:p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App</a:t>
            </a:r>
          </a:p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verification</a:t>
            </a:r>
            <a:endParaRPr lang="uk-UA" dirty="0">
              <a:latin typeface="Segoe UI Light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38761" y="143460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PM</a:t>
            </a:r>
            <a:endParaRPr lang="uk-UA" dirty="0">
              <a:latin typeface="Segoe UI Light" panose="020B0502040204020203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1196142" y="4046620"/>
            <a:ext cx="0" cy="4578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291073" y="4046620"/>
            <a:ext cx="0" cy="4578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41" y="5882264"/>
            <a:ext cx="675011" cy="675011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7" idx="1"/>
            <a:endCxn id="54" idx="3"/>
          </p:cNvCxnSpPr>
          <p:nvPr/>
        </p:nvCxnSpPr>
        <p:spPr>
          <a:xfrm flipH="1" flipV="1">
            <a:off x="7297159" y="5605435"/>
            <a:ext cx="1417900" cy="282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8715059" y="4511397"/>
            <a:ext cx="3315122" cy="2244475"/>
            <a:chOff x="8040506" y="4511397"/>
            <a:chExt cx="3315122" cy="2244475"/>
          </a:xfrm>
        </p:grpSpPr>
        <p:sp>
          <p:nvSpPr>
            <p:cNvPr id="47" name="Rounded Rectangle 46"/>
            <p:cNvSpPr/>
            <p:nvPr/>
          </p:nvSpPr>
          <p:spPr>
            <a:xfrm>
              <a:off x="8040506" y="4511397"/>
              <a:ext cx="3315122" cy="2244475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61881" y="4595539"/>
              <a:ext cx="327489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latin typeface="Segoe UI Light" panose="020B0502040204020203" pitchFamily="34" charset="0"/>
                </a:rPr>
                <a:t>Explain security defect and severity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latin typeface="Segoe UI Light" panose="020B0502040204020203" pitchFamily="34" charset="0"/>
                </a:rPr>
                <a:t>Fix identified security defects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latin typeface="Segoe UI Light" panose="020B0502040204020203" pitchFamily="34" charset="0"/>
                </a:rPr>
                <a:t>Train developers and QA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latin typeface="Segoe UI Light" panose="020B0502040204020203" pitchFamily="34" charset="0"/>
                </a:rPr>
                <a:t>Transfer checklists and guides</a:t>
              </a:r>
              <a:endParaRPr lang="uk-UA" sz="1600" dirty="0">
                <a:latin typeface="Segoe UI Light" panose="020B0502040204020203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988053" y="4506439"/>
            <a:ext cx="1309106" cy="2197992"/>
            <a:chOff x="8456950" y="4515348"/>
            <a:chExt cx="1309106" cy="2197992"/>
          </a:xfrm>
        </p:grpSpPr>
        <p:sp>
          <p:nvSpPr>
            <p:cNvPr id="54" name="Rounded Rectangle 53"/>
            <p:cNvSpPr/>
            <p:nvPr/>
          </p:nvSpPr>
          <p:spPr>
            <a:xfrm>
              <a:off x="8456950" y="4515348"/>
              <a:ext cx="1309106" cy="219799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/>
            <p:cNvSpPr txBox="1"/>
            <p:nvPr/>
          </p:nvSpPr>
          <p:spPr>
            <a:xfrm rot="5400000">
              <a:off x="8499088" y="5429678"/>
              <a:ext cx="2029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egoe UI Light" panose="020B0502040204020203" pitchFamily="34" charset="0"/>
                </a:rPr>
                <a:t>Great Achievement</a:t>
              </a:r>
              <a:endParaRPr lang="uk-UA" dirty="0">
                <a:latin typeface="Segoe UI Light" panose="020B0502040204020203" pitchFamily="34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7042" y="5147582"/>
              <a:ext cx="870918" cy="870918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27" y="5926544"/>
            <a:ext cx="802515" cy="80251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689" y="5917446"/>
            <a:ext cx="802515" cy="8025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504" y="5944824"/>
            <a:ext cx="802515" cy="80251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630" y="5891252"/>
            <a:ext cx="829077" cy="82907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50" y="4883723"/>
            <a:ext cx="599298" cy="599298"/>
          </a:xfrm>
          <a:prstGeom prst="rect">
            <a:avLst/>
          </a:prstGeom>
          <a:ln>
            <a:noFill/>
            <a:prstDash val="dash"/>
          </a:ln>
        </p:spPr>
      </p:pic>
      <p:cxnSp>
        <p:nvCxnSpPr>
          <p:cNvPr id="71" name="Straight Arrow Connector 70"/>
          <p:cNvCxnSpPr>
            <a:stCxn id="54" idx="1"/>
          </p:cNvCxnSpPr>
          <p:nvPr/>
        </p:nvCxnSpPr>
        <p:spPr>
          <a:xfrm flipH="1" flipV="1">
            <a:off x="5129523" y="5594623"/>
            <a:ext cx="858530" cy="1081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287248" y="72821"/>
            <a:ext cx="3904752" cy="132343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Scenario 1. 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PM worried about security on project.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Code micro-assessment.</a:t>
            </a:r>
            <a:endParaRPr lang="uk-UA" sz="2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416087" y="567480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Re-check</a:t>
            </a:r>
          </a:p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Monitor</a:t>
            </a:r>
            <a:endParaRPr lang="uk-UA" dirty="0">
              <a:latin typeface="Segoe UI Light" panose="020B0502040204020203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1363729" y="5552310"/>
            <a:ext cx="1" cy="7534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417345" y="5561514"/>
            <a:ext cx="1785617" cy="973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82583" y="630579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Next page</a:t>
            </a:r>
            <a:endParaRPr lang="uk-UA" dirty="0">
              <a:latin typeface="Segoe UI Light" panose="020B0502040204020203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3997" y="4915934"/>
            <a:ext cx="25621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How to present to client </a:t>
            </a:r>
          </a:p>
          <a:p>
            <a:pPr algn="ctr"/>
            <a:r>
              <a:rPr lang="en-US" dirty="0" smtClean="0">
                <a:latin typeface="Segoe UI Light" panose="020B0502040204020203" pitchFamily="34" charset="0"/>
              </a:rPr>
              <a:t>and earn more </a:t>
            </a:r>
            <a:r>
              <a:rPr lang="en-US" sz="2400" dirty="0" smtClean="0">
                <a:solidFill>
                  <a:srgbClr val="00B050"/>
                </a:solidFill>
                <a:latin typeface="Segoe UI Light" panose="020B0502040204020203" pitchFamily="34" charset="0"/>
              </a:rPr>
              <a:t>$$$</a:t>
            </a:r>
            <a:r>
              <a:rPr lang="en-US" sz="2400" dirty="0" smtClean="0">
                <a:latin typeface="Segoe UI Light" panose="020B0502040204020203" pitchFamily="34" charset="0"/>
              </a:rPr>
              <a:t>  </a:t>
            </a:r>
            <a:r>
              <a:rPr lang="en-US" dirty="0" smtClean="0">
                <a:latin typeface="Segoe UI Light" panose="020B0502040204020203" pitchFamily="34" charset="0"/>
              </a:rPr>
              <a:t>?</a:t>
            </a:r>
            <a:endParaRPr lang="uk-UA" dirty="0">
              <a:latin typeface="Segoe UI Light" panose="020B0502040204020203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971653" y="1183911"/>
            <a:ext cx="24694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Light" panose="020B0502040204020203" pitchFamily="34" charset="0"/>
              </a:rPr>
              <a:t>Scan sources with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Light" panose="020B0502040204020203" pitchFamily="34" charset="0"/>
              </a:rPr>
              <a:t>Filtering False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Light" panose="020B0502040204020203" pitchFamily="34" charset="0"/>
              </a:rPr>
              <a:t>Compile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Light" panose="020B0502040204020203" pitchFamily="34" charset="0"/>
              </a:rPr>
              <a:t>Review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Light" panose="020B0502040204020203" pitchFamily="34" charset="0"/>
              </a:rPr>
              <a:t>Dynamic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Light" panose="020B0502040204020203" pitchFamily="34" charset="0"/>
              </a:rPr>
              <a:t>Rate risks</a:t>
            </a:r>
            <a:endParaRPr lang="uk-UA" sz="1600" dirty="0">
              <a:latin typeface="Segoe UI Light" panose="020B0502040204020203" pitchFamily="3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648" y="2137349"/>
            <a:ext cx="632655" cy="632655"/>
          </a:xfrm>
          <a:prstGeom prst="rect">
            <a:avLst/>
          </a:prstGeom>
        </p:spPr>
      </p:pic>
      <p:cxnSp>
        <p:nvCxnSpPr>
          <p:cNvPr id="101" name="Straight Arrow Connector 100"/>
          <p:cNvCxnSpPr/>
          <p:nvPr/>
        </p:nvCxnSpPr>
        <p:spPr>
          <a:xfrm flipH="1">
            <a:off x="9733912" y="3064280"/>
            <a:ext cx="452517" cy="2325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0389791" y="3081557"/>
            <a:ext cx="438398" cy="2164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7173051" y="2997519"/>
            <a:ext cx="2801879" cy="3166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-25615" y="3369791"/>
            <a:ext cx="220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Delivery Director/PM</a:t>
            </a:r>
            <a:endParaRPr lang="uk-UA" dirty="0">
              <a:latin typeface="Segoe UI Light" panose="020B0502040204020203" pitchFamily="34" charset="0"/>
            </a:endParaRPr>
          </a:p>
        </p:txBody>
      </p:sp>
      <p:sp>
        <p:nvSpPr>
          <p:cNvPr id="57" name="Right Arrow 56"/>
          <p:cNvSpPr/>
          <p:nvPr/>
        </p:nvSpPr>
        <p:spPr>
          <a:xfrm flipH="1">
            <a:off x="5386354" y="4073328"/>
            <a:ext cx="418838" cy="27917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8" name="Picture 2" descr="http://www.lukaspleva.com/wp-content/uploads/2012/05/security-guard-pictur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55" y="1561637"/>
            <a:ext cx="982654" cy="112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www.lukaspleva.com/wp-content/uploads/2012/05/security-guard-pictur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42" y="1591169"/>
            <a:ext cx="956862" cy="109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5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" y="5117330"/>
            <a:ext cx="1221863" cy="17350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64" y="5117331"/>
            <a:ext cx="1221863" cy="1735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65" y="1897202"/>
            <a:ext cx="1221863" cy="1735045"/>
          </a:xfrm>
          <a:prstGeom prst="rect">
            <a:avLst/>
          </a:prstGeom>
        </p:spPr>
      </p:pic>
      <p:sp>
        <p:nvSpPr>
          <p:cNvPr id="20" name="Cloud Callout 19"/>
          <p:cNvSpPr/>
          <p:nvPr/>
        </p:nvSpPr>
        <p:spPr>
          <a:xfrm>
            <a:off x="9748584" y="95250"/>
            <a:ext cx="2470626" cy="1825846"/>
          </a:xfrm>
          <a:prstGeom prst="cloudCallo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egoe UI Light" panose="020B0502040204020203" pitchFamily="34" charset="0"/>
              </a:rPr>
              <a:t>Oh Rashid,</a:t>
            </a:r>
          </a:p>
          <a:p>
            <a:pPr algn="ctr"/>
            <a:endParaRPr lang="en-US" sz="1600" dirty="0">
              <a:latin typeface="Segoe UI Light" panose="020B0502040204020203" pitchFamily="34" charset="0"/>
            </a:endParaRPr>
          </a:p>
          <a:p>
            <a:pPr algn="ctr"/>
            <a:endParaRPr lang="en-US" sz="1600" dirty="0" smtClean="0">
              <a:latin typeface="Segoe UI Light" panose="020B0502040204020203" pitchFamily="34" charset="0"/>
            </a:endParaRPr>
          </a:p>
          <a:p>
            <a:pPr algn="ctr"/>
            <a:endParaRPr lang="en-US" sz="1600" dirty="0">
              <a:latin typeface="Segoe UI Light" panose="020B0502040204020203" pitchFamily="34" charset="0"/>
            </a:endParaRPr>
          </a:p>
          <a:p>
            <a:pPr algn="ctr"/>
            <a:endParaRPr lang="uk-UA" sz="1600" dirty="0">
              <a:latin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97" y="630940"/>
            <a:ext cx="1132577" cy="1132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87" y="2719505"/>
            <a:ext cx="757790" cy="757790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3255473" y="247746"/>
            <a:ext cx="2470626" cy="1444628"/>
          </a:xfrm>
          <a:prstGeom prst="cloudCallo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egoe UI Light" panose="020B0502040204020203" pitchFamily="34" charset="0"/>
              </a:rPr>
              <a:t>Who wrote it?</a:t>
            </a:r>
            <a:endParaRPr lang="uk-UA" sz="1600" dirty="0">
              <a:latin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9" y="1840176"/>
            <a:ext cx="1168072" cy="1870035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>
          <a:xfrm>
            <a:off x="566749" y="326725"/>
            <a:ext cx="2470626" cy="1444628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latin typeface="Segoe UI Light" panose="020B0502040204020203" pitchFamily="34" charset="0"/>
              </a:rPr>
              <a:t>We have found some security issues with your legacy code</a:t>
            </a:r>
            <a:endParaRPr lang="uk-UA" sz="1600" dirty="0">
              <a:latin typeface="Segoe UI Light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834358" y="326725"/>
            <a:ext cx="16184" cy="3464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86" y="1876232"/>
            <a:ext cx="1437158" cy="1870035"/>
          </a:xfrm>
          <a:prstGeom prst="rect">
            <a:avLst/>
          </a:prstGeom>
        </p:spPr>
      </p:pic>
      <p:sp>
        <p:nvSpPr>
          <p:cNvPr id="18" name="Cloud Callout 17"/>
          <p:cNvSpPr/>
          <p:nvPr/>
        </p:nvSpPr>
        <p:spPr>
          <a:xfrm>
            <a:off x="6553505" y="281861"/>
            <a:ext cx="3454607" cy="1444628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latin typeface="Segoe UI Light" panose="020B0502040204020203" pitchFamily="34" charset="0"/>
              </a:rPr>
              <a:t>Indian team. Our security experts can perform comprehensive Security Assessment</a:t>
            </a:r>
            <a:endParaRPr lang="uk-UA" sz="1600" dirty="0">
              <a:latin typeface="Segoe UI Light" panose="020B0502040204020203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486" y="4992544"/>
            <a:ext cx="1437158" cy="1870035"/>
          </a:xfrm>
          <a:prstGeom prst="rect">
            <a:avLst/>
          </a:prstGeom>
        </p:spPr>
      </p:pic>
      <p:sp>
        <p:nvSpPr>
          <p:cNvPr id="22" name="Cloud Callout 21"/>
          <p:cNvSpPr/>
          <p:nvPr/>
        </p:nvSpPr>
        <p:spPr>
          <a:xfrm>
            <a:off x="8871486" y="3722882"/>
            <a:ext cx="3454607" cy="1444628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latin typeface="Segoe UI Light" panose="020B0502040204020203" pitchFamily="34" charset="0"/>
              </a:rPr>
              <a:t>And then our </a:t>
            </a:r>
            <a:r>
              <a:rPr lang="en-US" sz="1600" dirty="0" err="1" smtClean="0">
                <a:latin typeface="Segoe UI Light" panose="020B0502040204020203" pitchFamily="34" charset="0"/>
              </a:rPr>
              <a:t>dev</a:t>
            </a:r>
            <a:r>
              <a:rPr lang="en-US" sz="1600" dirty="0" smtClean="0">
                <a:latin typeface="Segoe UI Light" panose="020B0502040204020203" pitchFamily="34" charset="0"/>
              </a:rPr>
              <a:t> team will fix identified defects as it put other projects under risk</a:t>
            </a:r>
            <a:endParaRPr lang="uk-UA" sz="1600" dirty="0">
              <a:latin typeface="Segoe UI Light" panose="020B0502040204020203" pitchFamily="34" charset="0"/>
            </a:endParaRPr>
          </a:p>
        </p:txBody>
      </p:sp>
      <p:sp>
        <p:nvSpPr>
          <p:cNvPr id="24" name="Cloud Callout 23"/>
          <p:cNvSpPr/>
          <p:nvPr/>
        </p:nvSpPr>
        <p:spPr>
          <a:xfrm>
            <a:off x="6324977" y="3789695"/>
            <a:ext cx="2470626" cy="1444628"/>
          </a:xfrm>
          <a:prstGeom prst="cloudCallo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latin typeface="Segoe UI Light" panose="020B0502040204020203" pitchFamily="34" charset="0"/>
              </a:rPr>
              <a:t>Ok, do it. How much should it cost?</a:t>
            </a:r>
            <a:endParaRPr lang="uk-UA" sz="1600" dirty="0">
              <a:latin typeface="Segoe UI Light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818174" y="3608703"/>
            <a:ext cx="16184" cy="3464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61" y="4987965"/>
            <a:ext cx="1437158" cy="1870035"/>
          </a:xfrm>
          <a:prstGeom prst="rect">
            <a:avLst/>
          </a:prstGeom>
        </p:spPr>
      </p:pic>
      <p:sp>
        <p:nvSpPr>
          <p:cNvPr id="27" name="Cloud Callout 26"/>
          <p:cNvSpPr/>
          <p:nvPr/>
        </p:nvSpPr>
        <p:spPr>
          <a:xfrm>
            <a:off x="3461079" y="3826061"/>
            <a:ext cx="2589487" cy="1070690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latin typeface="Segoe UI Light" panose="020B0502040204020203" pitchFamily="34" charset="0"/>
              </a:rPr>
              <a:t>Only $XX.XXX</a:t>
            </a:r>
            <a:br>
              <a:rPr lang="en-US" sz="1600" dirty="0" smtClean="0">
                <a:latin typeface="Segoe UI Light" panose="020B0502040204020203" pitchFamily="34" charset="0"/>
              </a:rPr>
            </a:br>
            <a:r>
              <a:rPr lang="en-US" sz="1600" dirty="0" smtClean="0">
                <a:latin typeface="Segoe UI Light" panose="020B0502040204020203" pitchFamily="34" charset="0"/>
              </a:rPr>
              <a:t>for Security Assessment</a:t>
            </a:r>
            <a:endParaRPr lang="uk-UA" sz="1600" dirty="0">
              <a:latin typeface="Segoe UI Light" panose="020B0502040204020203" pitchFamily="34" charset="0"/>
            </a:endParaRPr>
          </a:p>
        </p:txBody>
      </p:sp>
      <p:sp>
        <p:nvSpPr>
          <p:cNvPr id="29" name="Cloud Callout 28"/>
          <p:cNvSpPr/>
          <p:nvPr/>
        </p:nvSpPr>
        <p:spPr>
          <a:xfrm>
            <a:off x="490148" y="4126718"/>
            <a:ext cx="1803524" cy="1004128"/>
          </a:xfrm>
          <a:prstGeom prst="cloudCallo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latin typeface="Segoe UI Light" panose="020B0502040204020203" pitchFamily="34" charset="0"/>
              </a:rPr>
              <a:t>Deal! </a:t>
            </a:r>
          </a:p>
          <a:p>
            <a:r>
              <a:rPr lang="en-US" sz="1600" dirty="0" smtClean="0">
                <a:latin typeface="Segoe UI Light" panose="020B0502040204020203" pitchFamily="34" charset="0"/>
              </a:rPr>
              <a:t>Do it ASAP.</a:t>
            </a:r>
            <a:endParaRPr lang="uk-UA" sz="1600" dirty="0">
              <a:latin typeface="Segoe UI Light" panose="020B0502040204020203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3655791"/>
            <a:ext cx="12026249" cy="86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61112" y="1592739"/>
            <a:ext cx="991323" cy="206782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943475" y="3098400"/>
            <a:ext cx="495300" cy="51030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uk-UA" dirty="0"/>
          </a:p>
        </p:txBody>
      </p:sp>
      <p:sp>
        <p:nvSpPr>
          <p:cNvPr id="34" name="Oval 33"/>
          <p:cNvSpPr/>
          <p:nvPr/>
        </p:nvSpPr>
        <p:spPr>
          <a:xfrm>
            <a:off x="11530949" y="3106503"/>
            <a:ext cx="495300" cy="51030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uk-UA" dirty="0"/>
          </a:p>
        </p:txBody>
      </p:sp>
      <p:sp>
        <p:nvSpPr>
          <p:cNvPr id="35" name="Oval 34"/>
          <p:cNvSpPr/>
          <p:nvPr/>
        </p:nvSpPr>
        <p:spPr>
          <a:xfrm>
            <a:off x="11555853" y="6213075"/>
            <a:ext cx="495300" cy="51030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uk-UA" dirty="0"/>
          </a:p>
        </p:txBody>
      </p:sp>
      <p:sp>
        <p:nvSpPr>
          <p:cNvPr id="36" name="Oval 35"/>
          <p:cNvSpPr/>
          <p:nvPr/>
        </p:nvSpPr>
        <p:spPr>
          <a:xfrm>
            <a:off x="4943475" y="6228582"/>
            <a:ext cx="495300" cy="51030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uk-UA" dirty="0"/>
          </a:p>
        </p:txBody>
      </p:sp>
      <p:sp>
        <p:nvSpPr>
          <p:cNvPr id="12" name="Right Arrow 11"/>
          <p:cNvSpPr/>
          <p:nvPr/>
        </p:nvSpPr>
        <p:spPr>
          <a:xfrm>
            <a:off x="5690191" y="1904621"/>
            <a:ext cx="360376" cy="73380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7" name="Right Arrow 36"/>
          <p:cNvSpPr/>
          <p:nvPr/>
        </p:nvSpPr>
        <p:spPr>
          <a:xfrm rot="5400000">
            <a:off x="8889826" y="3347872"/>
            <a:ext cx="360376" cy="73022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Right Arrow 37"/>
          <p:cNvSpPr/>
          <p:nvPr/>
        </p:nvSpPr>
        <p:spPr>
          <a:xfrm flipH="1">
            <a:off x="5654064" y="5467156"/>
            <a:ext cx="328219" cy="27917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4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"/>
            <a:ext cx="3702106" cy="898707"/>
          </a:xfrm>
        </p:spPr>
        <p:txBody>
          <a:bodyPr/>
          <a:lstStyle/>
          <a:p>
            <a:pPr algn="l"/>
            <a:r>
              <a:rPr lang="en-US" dirty="0" smtClean="0"/>
              <a:t>Report sample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982002"/>
            <a:ext cx="3857625" cy="49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62" y="982002"/>
            <a:ext cx="5001860" cy="497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3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951915"/>
            <a:ext cx="12192000" cy="1325563"/>
          </a:xfrm>
        </p:spPr>
        <p:txBody>
          <a:bodyPr>
            <a:noAutofit/>
          </a:bodyPr>
          <a:lstStyle/>
          <a:p>
            <a:r>
              <a:rPr lang="en-US" sz="9600" dirty="0" smtClean="0"/>
              <a:t> DEVELOPMENT</a:t>
            </a:r>
            <a:endParaRPr lang="uk-UA" sz="9600" dirty="0"/>
          </a:p>
        </p:txBody>
      </p:sp>
    </p:spTree>
    <p:extLst>
      <p:ext uri="{BB962C8B-B14F-4D97-AF65-F5344CB8AC3E}">
        <p14:creationId xmlns:p14="http://schemas.microsoft.com/office/powerpoint/2010/main" val="15392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5816" y="197918"/>
            <a:ext cx="5049253" cy="2139123"/>
          </a:xfrm>
          <a:prstGeom prst="foldedCorner">
            <a:avLst/>
          </a:prstGeo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Physical Hacking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Escape quest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1866"/>
            <a:ext cx="5214889" cy="1200329"/>
          </a:xfrm>
          <a:prstGeom prst="rect">
            <a:avLst/>
          </a:prstGeom>
          <a:solidFill>
            <a:srgbClr val="C00000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prstClr val="white"/>
                </a:solidFill>
              </a:rPr>
              <a:t>OWASP Ukraine 2015 </a:t>
            </a:r>
            <a:br>
              <a:rPr lang="en-US" sz="4400" dirty="0" smtClean="0">
                <a:solidFill>
                  <a:prstClr val="white"/>
                </a:solidFill>
              </a:rPr>
            </a:br>
            <a:r>
              <a:rPr lang="en-US" sz="2800" dirty="0" err="1" smtClean="0">
                <a:solidFill>
                  <a:prstClr val="white"/>
                </a:solidFill>
              </a:rPr>
              <a:t>Lviv</a:t>
            </a:r>
            <a:r>
              <a:rPr lang="en-US" sz="2800" dirty="0" smtClean="0">
                <a:solidFill>
                  <a:prstClr val="white"/>
                </a:solidFill>
              </a:rPr>
              <a:t> meetup, November 14, 2015</a:t>
            </a:r>
            <a:endParaRPr lang="uk-UA" sz="2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4092" y="3189005"/>
            <a:ext cx="2824812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Elite HACKERS</a:t>
            </a:r>
            <a:endParaRPr lang="uk-UA" sz="36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0893" y="2075431"/>
            <a:ext cx="2553199" cy="52322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Industry Experts</a:t>
            </a:r>
            <a:endParaRPr lang="uk-UA" sz="28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0230" y="4435005"/>
            <a:ext cx="6929397" cy="52322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The most interesting Security event of Ukraine</a:t>
            </a:r>
            <a:endParaRPr lang="uk-UA" sz="2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649" y="5601713"/>
            <a:ext cx="2292487" cy="52322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Hands on Labs</a:t>
            </a:r>
            <a:endParaRPr lang="uk-UA" sz="28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32051" y="2537944"/>
            <a:ext cx="2706831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Collaboration</a:t>
            </a:r>
            <a:endParaRPr lang="uk-UA" sz="3600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7140" y="3374675"/>
            <a:ext cx="1998945" cy="52322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Competition</a:t>
            </a:r>
            <a:endParaRPr lang="uk-UA" sz="2800" dirty="0">
              <a:solidFill>
                <a:prstClr val="white"/>
              </a:solidFill>
            </a:endParaRPr>
          </a:p>
        </p:txBody>
      </p:sp>
      <p:pic>
        <p:nvPicPr>
          <p:cNvPr id="1028" name="Picture 4" descr="https://upload.wikimedia.org/wikipedia/en/d/da/SoftServe_logo_new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381" y="6124933"/>
            <a:ext cx="2673620" cy="69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67234" y="6354278"/>
            <a:ext cx="12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Powered by</a:t>
            </a:r>
            <a:endParaRPr lang="uk-U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2961"/>
            <a:ext cx="9144001" cy="769441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prstClr val="white"/>
                </a:solidFill>
              </a:rPr>
              <a:t>Risks are for </a:t>
            </a:r>
            <a:r>
              <a:rPr lang="en-US" sz="4400" dirty="0">
                <a:solidFill>
                  <a:srgbClr val="FFC000"/>
                </a:solidFill>
              </a:rPr>
              <a:t>managers</a:t>
            </a:r>
            <a:r>
              <a:rPr lang="en-US" sz="4400" dirty="0">
                <a:solidFill>
                  <a:prstClr val="white"/>
                </a:solidFill>
              </a:rPr>
              <a:t>, not developers</a:t>
            </a:r>
          </a:p>
        </p:txBody>
      </p:sp>
    </p:spTree>
    <p:extLst>
      <p:ext uri="{BB962C8B-B14F-4D97-AF65-F5344CB8AC3E}">
        <p14:creationId xmlns:p14="http://schemas.microsoft.com/office/powerpoint/2010/main" val="35118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0" y="2646363"/>
            <a:ext cx="314325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PEOPLE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always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bypass restriction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C000"/>
                </a:solidFill>
              </a:rPr>
              <a:t>if possible</a:t>
            </a:r>
            <a:endParaRPr lang="uk-UA" dirty="0">
              <a:solidFill>
                <a:srgbClr val="FFC000"/>
              </a:solidFill>
            </a:endParaRPr>
          </a:p>
        </p:txBody>
      </p:sp>
      <p:pic>
        <p:nvPicPr>
          <p:cNvPr id="2050" name="Picture 2" descr="http://icant.co.uk/talks/h5/pictures/posscon/bypass-gat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191500" cy="688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661358" y="4957011"/>
            <a:ext cx="2439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Keep in mind this when </a:t>
            </a:r>
          </a:p>
          <a:p>
            <a:r>
              <a:rPr lang="en-US" dirty="0" smtClean="0"/>
              <a:t>you design security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985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8462" y="1157515"/>
            <a:ext cx="2962109" cy="3808423"/>
          </a:xfrm>
          <a:prstGeom prst="rect">
            <a:avLst/>
          </a:prstGeom>
        </p:spPr>
      </p:pic>
      <p:sp>
        <p:nvSpPr>
          <p:cNvPr id="3" name="Объект 2"/>
          <p:cNvSpPr txBox="1">
            <a:spLocks/>
          </p:cNvSpPr>
          <p:nvPr/>
        </p:nvSpPr>
        <p:spPr>
          <a:xfrm>
            <a:off x="609600" y="1447801"/>
            <a:ext cx="10972800" cy="541019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515151"/>
                </a:solidFill>
              </a:rPr>
              <a:t>Focus on functional requirements</a:t>
            </a:r>
            <a:endParaRPr lang="ru-RU" b="1" dirty="0" smtClean="0">
              <a:solidFill>
                <a:srgbClr val="515151"/>
              </a:solidFill>
            </a:endParaRPr>
          </a:p>
          <a:p>
            <a:r>
              <a:rPr lang="en-US" dirty="0" smtClean="0">
                <a:solidFill>
                  <a:srgbClr val="515151"/>
                </a:solidFill>
              </a:rPr>
              <a:t>Know about:</a:t>
            </a:r>
          </a:p>
          <a:p>
            <a:pPr lvl="1"/>
            <a:r>
              <a:rPr lang="en-US" dirty="0" smtClean="0">
                <a:solidFill>
                  <a:srgbClr val="515151"/>
                </a:solidFill>
              </a:rPr>
              <a:t>OWASP Top 10</a:t>
            </a:r>
          </a:p>
          <a:p>
            <a:pPr lvl="1"/>
            <a:r>
              <a:rPr lang="en-US" dirty="0" smtClean="0">
                <a:solidFill>
                  <a:srgbClr val="515151"/>
                </a:solidFill>
              </a:rPr>
              <a:t>1 threat (DEADLINE fail) </a:t>
            </a:r>
          </a:p>
          <a:p>
            <a:r>
              <a:rPr lang="en-US" dirty="0" smtClean="0">
                <a:solidFill>
                  <a:srgbClr val="515151"/>
                </a:solidFill>
              </a:rPr>
              <a:t>Implement Requirements as they can</a:t>
            </a:r>
          </a:p>
          <a:p>
            <a:r>
              <a:rPr lang="en-US" dirty="0" smtClean="0">
                <a:solidFill>
                  <a:srgbClr val="515151"/>
                </a:solidFill>
              </a:rPr>
              <a:t>Testing it’s for QA job</a:t>
            </a:r>
            <a:endParaRPr lang="ru-RU" dirty="0" smtClean="0">
              <a:solidFill>
                <a:srgbClr val="51515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ru-RU" i="1" dirty="0" smtClean="0">
              <a:solidFill>
                <a:srgbClr val="999999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ru-RU" i="1" dirty="0" smtClean="0">
                <a:solidFill>
                  <a:srgbClr val="999999"/>
                </a:solidFill>
              </a:rPr>
              <a:t>«</a:t>
            </a:r>
            <a:r>
              <a:rPr lang="en-US" i="1" dirty="0" smtClean="0">
                <a:solidFill>
                  <a:srgbClr val="999999"/>
                </a:solidFill>
              </a:rPr>
              <a:t>I know when I’m writing code I’m not </a:t>
            </a:r>
            <a:endParaRPr lang="ru-RU" i="1" dirty="0" smtClean="0">
              <a:solidFill>
                <a:srgbClr val="999999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i="1" dirty="0" smtClean="0">
                <a:solidFill>
                  <a:srgbClr val="999999"/>
                </a:solidFill>
              </a:rPr>
              <a:t>thinking about evil, I’m just trying to </a:t>
            </a:r>
            <a:r>
              <a:rPr lang="en-US" i="1" dirty="0" smtClean="0">
                <a:solidFill>
                  <a:srgbClr val="C00000"/>
                </a:solidFill>
              </a:rPr>
              <a:t>think about functionality</a:t>
            </a:r>
            <a:r>
              <a:rPr lang="ru-RU" i="1" dirty="0" smtClean="0">
                <a:solidFill>
                  <a:srgbClr val="999999"/>
                </a:solidFill>
              </a:rPr>
              <a:t>» </a:t>
            </a:r>
            <a:r>
              <a:rPr lang="ru-RU" dirty="0" smtClean="0">
                <a:solidFill>
                  <a:srgbClr val="515151"/>
                </a:solidFill>
              </a:rPr>
              <a:t>(с)</a:t>
            </a:r>
            <a:r>
              <a:rPr lang="en-US" dirty="0" smtClean="0">
                <a:solidFill>
                  <a:srgbClr val="515151"/>
                </a:solidFill>
              </a:rPr>
              <a:t> 								</a:t>
            </a:r>
            <a:br>
              <a:rPr lang="en-US" dirty="0" smtClean="0">
                <a:solidFill>
                  <a:srgbClr val="515151"/>
                </a:solidFill>
              </a:rPr>
            </a:br>
            <a:r>
              <a:rPr lang="en-US" dirty="0" smtClean="0">
                <a:solidFill>
                  <a:srgbClr val="515151"/>
                </a:solidFill>
              </a:rPr>
              <a:t>								Scott </a:t>
            </a:r>
            <a:r>
              <a:rPr lang="en-US" dirty="0" err="1" smtClean="0">
                <a:solidFill>
                  <a:srgbClr val="515151"/>
                </a:solidFill>
              </a:rPr>
              <a:t>Hanselman</a:t>
            </a:r>
            <a:endParaRPr lang="ru-RU" dirty="0" smtClean="0">
              <a:solidFill>
                <a:srgbClr val="515151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-1" y="263861"/>
            <a:ext cx="12192001" cy="89728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	Developer </a:t>
            </a:r>
            <a:r>
              <a:rPr lang="en-US" sz="3600" dirty="0" smtClean="0">
                <a:solidFill>
                  <a:schemeClr val="bg1"/>
                </a:solidFill>
              </a:rPr>
              <a:t>&amp; </a:t>
            </a:r>
            <a:r>
              <a:rPr lang="en-US" dirty="0" smtClean="0">
                <a:solidFill>
                  <a:srgbClr val="FFC000"/>
                </a:solidFill>
              </a:rPr>
              <a:t>Security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68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code analysis do not resolve a problem?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52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Many of the CWE vulnerability types, are </a:t>
            </a:r>
            <a:r>
              <a:rPr lang="en-US" sz="4000" dirty="0">
                <a:solidFill>
                  <a:srgbClr val="FF0000"/>
                </a:solidFill>
              </a:rPr>
              <a:t>design </a:t>
            </a:r>
            <a:r>
              <a:rPr lang="en-US" sz="4000" dirty="0"/>
              <a:t>issues, or </a:t>
            </a:r>
            <a:r>
              <a:rPr lang="en-US" sz="4000" dirty="0">
                <a:solidFill>
                  <a:srgbClr val="00B0F0"/>
                </a:solidFill>
              </a:rPr>
              <a:t>business logic issues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endParaRPr lang="uk-UA" sz="4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81300" y="4508500"/>
            <a:ext cx="7886700" cy="191770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prstClr val="white"/>
                </a:solidFill>
              </a:rPr>
              <a:t>Application security testing tools are being sold as a solution to the problem of insecure software. </a:t>
            </a:r>
            <a:endParaRPr lang="uk-UA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29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4" b="42903"/>
          <a:stretch/>
        </p:blipFill>
        <p:spPr bwMode="auto">
          <a:xfrm>
            <a:off x="-1" y="0"/>
            <a:ext cx="12241161" cy="696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18857"/>
            <a:ext cx="12191999" cy="1100628"/>
          </a:xfr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Mobile banking app from </a:t>
            </a:r>
            <a:r>
              <a:rPr lang="en-US" dirty="0" smtClean="0">
                <a:solidFill>
                  <a:schemeClr val="accent2"/>
                </a:solidFill>
              </a:rPr>
              <a:t>Pakistan</a:t>
            </a:r>
            <a:endParaRPr lang="uk-U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06" y="1030063"/>
            <a:ext cx="5993957" cy="961002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141547"/>
            <a:ext cx="5646057" cy="77248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  <a:latin typeface="Open Sans Semibold"/>
              </a:rPr>
              <a:t>What is </a:t>
            </a:r>
            <a:r>
              <a:rPr lang="en-US" dirty="0" smtClean="0">
                <a:solidFill>
                  <a:srgbClr val="FF0000"/>
                </a:solidFill>
                <a:latin typeface="Open Sans Semibold"/>
              </a:rPr>
              <a:t>wrong</a:t>
            </a:r>
            <a:r>
              <a:rPr lang="en-US" dirty="0" smtClean="0">
                <a:solidFill>
                  <a:srgbClr val="66FF33"/>
                </a:solidFill>
                <a:latin typeface="Open Sans Semibold"/>
              </a:rPr>
              <a:t>?</a:t>
            </a:r>
            <a:endParaRPr lang="uk-UA" dirty="0"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9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t="17931" r="28608" b="7921"/>
          <a:stretch/>
        </p:blipFill>
        <p:spPr>
          <a:xfrm>
            <a:off x="6212131" y="1082047"/>
            <a:ext cx="5816857" cy="5913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323" y="729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Recommended error messages by OWASP</a:t>
            </a:r>
            <a:endParaRPr lang="uk-UA" dirty="0"/>
          </a:p>
        </p:txBody>
      </p:sp>
      <p:sp>
        <p:nvSpPr>
          <p:cNvPr id="3" name="Rectangle 2"/>
          <p:cNvSpPr/>
          <p:nvPr/>
        </p:nvSpPr>
        <p:spPr>
          <a:xfrm>
            <a:off x="477078" y="156519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2400" b="1" dirty="0" err="1">
                <a:solidFill>
                  <a:srgbClr val="FF0000"/>
                </a:solidFill>
                <a:latin typeface="Segoe UI Light" panose="020B0502040204020203" pitchFamily="34" charset="0"/>
              </a:rPr>
              <a:t>Incorrect</a:t>
            </a:r>
            <a:r>
              <a:rPr lang="uk-UA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 </a:t>
            </a:r>
            <a:r>
              <a:rPr lang="uk-UA" sz="2400" b="1" dirty="0" err="1">
                <a:solidFill>
                  <a:srgbClr val="FF0000"/>
                </a:solidFill>
                <a:latin typeface="Segoe UI Light" panose="020B0502040204020203" pitchFamily="34" charset="0"/>
              </a:rPr>
              <a:t>Response</a:t>
            </a:r>
            <a:r>
              <a:rPr lang="uk-UA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 </a:t>
            </a:r>
            <a:r>
              <a:rPr lang="uk-UA" sz="2400" b="1" dirty="0" err="1">
                <a:solidFill>
                  <a:srgbClr val="FF0000"/>
                </a:solidFill>
                <a:latin typeface="Segoe UI Light" panose="020B0502040204020203" pitchFamily="34" charset="0"/>
              </a:rPr>
              <a:t>Examples</a:t>
            </a:r>
            <a:endParaRPr lang="uk-UA" sz="2400" b="1" dirty="0">
              <a:solidFill>
                <a:srgbClr val="FF0000"/>
              </a:solidFill>
              <a:latin typeface="Segoe UI Light" panose="020B0502040204020203" pitchFamily="34" charset="0"/>
            </a:endParaRPr>
          </a:p>
          <a:p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"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Login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for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User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foo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: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invalid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password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"</a:t>
            </a:r>
          </a:p>
          <a:p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"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Login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failed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,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invalid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user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ID"</a:t>
            </a:r>
          </a:p>
          <a:p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"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Login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failed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;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account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disabled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"</a:t>
            </a:r>
          </a:p>
          <a:p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"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Login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failed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;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this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user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is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not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active</a:t>
            </a:r>
            <a:r>
              <a:rPr lang="uk-UA" sz="24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"</a:t>
            </a:r>
            <a:endParaRPr lang="uk-UA" sz="2400" dirty="0">
              <a:solidFill>
                <a:prstClr val="black"/>
              </a:solidFill>
              <a:latin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7078" y="37961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2400" b="1" dirty="0" err="1">
                <a:solidFill>
                  <a:srgbClr val="00B050"/>
                </a:solidFill>
                <a:latin typeface="Segoe UI Light" panose="020B0502040204020203" pitchFamily="34" charset="0"/>
              </a:rPr>
              <a:t>Correct</a:t>
            </a:r>
            <a:r>
              <a:rPr lang="uk-UA" sz="2400" b="1" dirty="0">
                <a:solidFill>
                  <a:srgbClr val="00B050"/>
                </a:solidFill>
                <a:latin typeface="Segoe UI Light" panose="020B0502040204020203" pitchFamily="34" charset="0"/>
              </a:rPr>
              <a:t> </a:t>
            </a:r>
            <a:r>
              <a:rPr lang="uk-UA" sz="2400" b="1" dirty="0" err="1">
                <a:solidFill>
                  <a:srgbClr val="00B050"/>
                </a:solidFill>
                <a:latin typeface="Segoe UI Light" panose="020B0502040204020203" pitchFamily="34" charset="0"/>
              </a:rPr>
              <a:t>Response</a:t>
            </a:r>
            <a:r>
              <a:rPr lang="uk-UA" sz="2400" b="1" dirty="0">
                <a:solidFill>
                  <a:srgbClr val="00B050"/>
                </a:solidFill>
                <a:latin typeface="Segoe UI Light" panose="020B0502040204020203" pitchFamily="34" charset="0"/>
              </a:rPr>
              <a:t> </a:t>
            </a:r>
            <a:r>
              <a:rPr lang="uk-UA" sz="2400" b="1" dirty="0" err="1">
                <a:solidFill>
                  <a:srgbClr val="00B050"/>
                </a:solidFill>
                <a:latin typeface="Segoe UI Light" panose="020B0502040204020203" pitchFamily="34" charset="0"/>
              </a:rPr>
              <a:t>Example</a:t>
            </a:r>
            <a:endParaRPr lang="uk-UA" sz="2400" b="1" dirty="0">
              <a:solidFill>
                <a:srgbClr val="00B050"/>
              </a:solidFill>
              <a:latin typeface="Segoe UI Light" panose="020B0502040204020203" pitchFamily="34" charset="0"/>
            </a:endParaRPr>
          </a:p>
          <a:p>
            <a:endParaRPr lang="en-US" sz="2400" dirty="0" smtClean="0">
              <a:solidFill>
                <a:prstClr val="black"/>
              </a:solidFill>
              <a:latin typeface="Segoe UI Light" panose="020B0502040204020203" pitchFamily="34" charset="0"/>
            </a:endParaRPr>
          </a:p>
          <a:p>
            <a:r>
              <a:rPr lang="uk-UA" sz="24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"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Login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failed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;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Invalid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userID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or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 </a:t>
            </a:r>
            <a:r>
              <a:rPr lang="uk-UA" sz="2400" dirty="0" err="1">
                <a:solidFill>
                  <a:prstClr val="black"/>
                </a:solidFill>
                <a:latin typeface="Segoe UI Light" panose="020B0502040204020203" pitchFamily="34" charset="0"/>
              </a:rPr>
              <a:t>password</a:t>
            </a:r>
            <a:r>
              <a:rPr lang="uk-UA" sz="2400" dirty="0">
                <a:solidFill>
                  <a:prstClr val="black"/>
                </a:solidFill>
                <a:latin typeface="Segoe UI Light" panose="020B0502040204020203" pitchFamily="34" charset="0"/>
              </a:rPr>
              <a:t>"</a:t>
            </a:r>
          </a:p>
        </p:txBody>
      </p:sp>
      <p:sp>
        <p:nvSpPr>
          <p:cNvPr id="5" name="Rectangle 4"/>
          <p:cNvSpPr/>
          <p:nvPr/>
        </p:nvSpPr>
        <p:spPr>
          <a:xfrm>
            <a:off x="477078" y="6488668"/>
            <a:ext cx="9157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uk-UA" dirty="0" smtClean="0">
                <a:solidFill>
                  <a:prstClr val="black"/>
                </a:solidFill>
                <a:hlinkClick r:id="rId3"/>
              </a:rPr>
              <a:t>www.owasp.org/index.php/Authentication_Cheat_Sheet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uk-UA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18438" y="4961746"/>
            <a:ext cx="3167911" cy="455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0586349" y="4458163"/>
            <a:ext cx="450574" cy="5035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0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230" y="1040342"/>
            <a:ext cx="3305810" cy="565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189964"/>
            <a:ext cx="12192000" cy="77248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  <a:latin typeface="Segoe UI Light" panose="020B0502040204020203" pitchFamily="34" charset="0"/>
              </a:rPr>
              <a:t>What is </a:t>
            </a:r>
            <a:r>
              <a:rPr lang="en-US" dirty="0" smtClean="0">
                <a:solidFill>
                  <a:srgbClr val="FF0000"/>
                </a:solidFill>
                <a:latin typeface="Segoe UI Light" panose="020B0502040204020203" pitchFamily="34" charset="0"/>
              </a:rPr>
              <a:t>wrong</a:t>
            </a:r>
            <a:r>
              <a:rPr lang="en-US" dirty="0" smtClean="0">
                <a:solidFill>
                  <a:prstClr val="white"/>
                </a:solidFill>
                <a:latin typeface="Segoe UI Light" panose="020B0502040204020203" pitchFamily="34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Segoe UI Light" panose="020B0502040204020203" pitchFamily="34" charset="0"/>
              </a:rPr>
              <a:t>on next stage of Login process?</a:t>
            </a:r>
            <a:endParaRPr lang="uk-UA" dirty="0"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57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Business Logic bypass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52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200" dirty="0" err="1"/>
              <a:t>There</a:t>
            </a:r>
            <a:r>
              <a:rPr lang="uk-UA" sz="3200" dirty="0"/>
              <a:t> </a:t>
            </a:r>
            <a:r>
              <a:rPr lang="en-US" sz="3200" dirty="0"/>
              <a:t>was </a:t>
            </a:r>
            <a:r>
              <a:rPr lang="uk-UA" sz="3200" dirty="0" err="1"/>
              <a:t>possibility</a:t>
            </a:r>
            <a:r>
              <a:rPr lang="uk-UA" sz="3200" dirty="0"/>
              <a:t> </a:t>
            </a:r>
            <a:r>
              <a:rPr lang="uk-UA" sz="3200" dirty="0" err="1">
                <a:solidFill>
                  <a:srgbClr val="FF0000"/>
                </a:solidFill>
              </a:rPr>
              <a:t>to</a:t>
            </a:r>
            <a:r>
              <a:rPr lang="uk-UA" sz="3200" dirty="0">
                <a:solidFill>
                  <a:srgbClr val="FF0000"/>
                </a:solidFill>
              </a:rPr>
              <a:t> </a:t>
            </a:r>
            <a:r>
              <a:rPr lang="uk-UA" sz="3200" dirty="0" err="1">
                <a:solidFill>
                  <a:srgbClr val="FF0000"/>
                </a:solidFill>
              </a:rPr>
              <a:t>get</a:t>
            </a:r>
            <a:r>
              <a:rPr lang="uk-UA" sz="3200" dirty="0">
                <a:solidFill>
                  <a:srgbClr val="FF0000"/>
                </a:solidFill>
              </a:rPr>
              <a:t> </a:t>
            </a:r>
            <a:r>
              <a:rPr lang="uk-UA" sz="3200" dirty="0" err="1">
                <a:solidFill>
                  <a:srgbClr val="FF0000"/>
                </a:solidFill>
              </a:rPr>
              <a:t>personal</a:t>
            </a:r>
            <a:r>
              <a:rPr lang="uk-UA" sz="3200" dirty="0">
                <a:solidFill>
                  <a:srgbClr val="FF0000"/>
                </a:solidFill>
              </a:rPr>
              <a:t> </a:t>
            </a:r>
            <a:r>
              <a:rPr lang="uk-UA" sz="3200" dirty="0" err="1">
                <a:solidFill>
                  <a:srgbClr val="FF0000"/>
                </a:solidFill>
              </a:rPr>
              <a:t>info</a:t>
            </a:r>
            <a:r>
              <a:rPr lang="uk-UA" sz="3200" dirty="0">
                <a:solidFill>
                  <a:srgbClr val="FF0000"/>
                </a:solidFill>
              </a:rPr>
              <a:t> </a:t>
            </a:r>
            <a:r>
              <a:rPr lang="uk-UA" sz="3200" dirty="0"/>
              <a:t>(</a:t>
            </a:r>
            <a:r>
              <a:rPr lang="uk-UA" sz="3200" dirty="0" err="1"/>
              <a:t>promo</a:t>
            </a:r>
            <a:r>
              <a:rPr lang="uk-UA" sz="3200" dirty="0"/>
              <a:t> </a:t>
            </a:r>
            <a:r>
              <a:rPr lang="uk-UA" sz="3200" dirty="0" err="1"/>
              <a:t>code</a:t>
            </a:r>
            <a:r>
              <a:rPr lang="uk-UA" sz="3200" dirty="0"/>
              <a:t>, </a:t>
            </a:r>
            <a:r>
              <a:rPr lang="uk-UA" sz="3200" dirty="0" err="1">
                <a:solidFill>
                  <a:srgbClr val="FFC000"/>
                </a:solidFill>
              </a:rPr>
              <a:t>email</a:t>
            </a:r>
            <a:r>
              <a:rPr lang="uk-UA" sz="3200" dirty="0"/>
              <a:t>, </a:t>
            </a:r>
            <a:r>
              <a:rPr lang="uk-UA" sz="3200" dirty="0" err="1">
                <a:solidFill>
                  <a:srgbClr val="92D050"/>
                </a:solidFill>
              </a:rPr>
              <a:t>password</a:t>
            </a:r>
            <a:r>
              <a:rPr lang="uk-UA" sz="3200" dirty="0">
                <a:solidFill>
                  <a:srgbClr val="92D050"/>
                </a:solidFill>
              </a:rPr>
              <a:t> </a:t>
            </a:r>
            <a:r>
              <a:rPr lang="uk-UA" sz="3200" dirty="0" err="1"/>
              <a:t>etc</a:t>
            </a:r>
            <a:r>
              <a:rPr lang="uk-UA" sz="3200" dirty="0"/>
              <a:t>.) </a:t>
            </a:r>
            <a:r>
              <a:rPr lang="uk-UA" sz="3200" dirty="0" err="1"/>
              <a:t>of</a:t>
            </a:r>
            <a:r>
              <a:rPr lang="uk-UA" sz="3200" dirty="0"/>
              <a:t> </a:t>
            </a:r>
            <a:r>
              <a:rPr lang="uk-UA" sz="3200" dirty="0" err="1"/>
              <a:t>subscription</a:t>
            </a:r>
            <a:r>
              <a:rPr lang="uk-UA" sz="3200" dirty="0"/>
              <a:t> </a:t>
            </a:r>
            <a:r>
              <a:rPr lang="uk-UA" sz="3200" dirty="0" err="1"/>
              <a:t>which</a:t>
            </a:r>
            <a:r>
              <a:rPr lang="uk-UA" sz="3200" dirty="0"/>
              <a:t> </a:t>
            </a:r>
            <a:r>
              <a:rPr lang="uk-UA" sz="3200" dirty="0" err="1"/>
              <a:t>is</a:t>
            </a:r>
            <a:r>
              <a:rPr lang="uk-UA" sz="3200" dirty="0"/>
              <a:t> </a:t>
            </a:r>
            <a:r>
              <a:rPr lang="uk-UA" sz="3200" dirty="0" err="1">
                <a:solidFill>
                  <a:srgbClr val="00B0F0"/>
                </a:solidFill>
              </a:rPr>
              <a:t>not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related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to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currently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logged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User</a:t>
            </a:r>
            <a:r>
              <a:rPr lang="uk-UA" sz="3200" dirty="0"/>
              <a:t> </a:t>
            </a:r>
            <a:r>
              <a:rPr lang="uk-UA" sz="3200" dirty="0" err="1"/>
              <a:t>using</a:t>
            </a:r>
            <a:endParaRPr lang="en-US" sz="3200" dirty="0"/>
          </a:p>
          <a:p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6292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Critical Business Logic bypass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52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200" dirty="0" err="1"/>
              <a:t>There</a:t>
            </a:r>
            <a:r>
              <a:rPr lang="uk-UA" sz="3200" dirty="0"/>
              <a:t> </a:t>
            </a:r>
            <a:r>
              <a:rPr lang="en-US" sz="3200" dirty="0"/>
              <a:t>was </a:t>
            </a:r>
            <a:r>
              <a:rPr lang="uk-UA" sz="3200" dirty="0" err="1"/>
              <a:t>possibility</a:t>
            </a:r>
            <a:r>
              <a:rPr lang="uk-UA" sz="3200" dirty="0"/>
              <a:t> </a:t>
            </a:r>
            <a:r>
              <a:rPr lang="uk-UA" sz="3200" dirty="0" err="1"/>
              <a:t>to</a:t>
            </a:r>
            <a:r>
              <a:rPr lang="uk-UA" sz="3200" dirty="0"/>
              <a:t> </a:t>
            </a:r>
            <a:r>
              <a:rPr lang="uk-UA" sz="3200" dirty="0" err="1"/>
              <a:t>make</a:t>
            </a:r>
            <a:r>
              <a:rPr lang="uk-UA" sz="3200" dirty="0"/>
              <a:t> </a:t>
            </a:r>
            <a:r>
              <a:rPr lang="uk-UA" sz="3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changes</a:t>
            </a:r>
            <a:r>
              <a:rPr lang="uk-UA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uk-UA" sz="3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to</a:t>
            </a:r>
            <a:r>
              <a:rPr lang="uk-UA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uk-UA" sz="3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personal</a:t>
            </a:r>
            <a:r>
              <a:rPr lang="uk-UA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uk-UA" sz="3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info</a:t>
            </a:r>
            <a:r>
              <a:rPr lang="uk-UA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uk-UA" sz="3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of</a:t>
            </a:r>
            <a:r>
              <a:rPr lang="uk-UA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uk-UA" sz="3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subscription</a:t>
            </a:r>
            <a:r>
              <a:rPr lang="uk-UA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uk-UA" sz="3200" dirty="0"/>
              <a:t>(</a:t>
            </a:r>
            <a:r>
              <a:rPr lang="uk-UA" sz="3200" dirty="0" err="1">
                <a:solidFill>
                  <a:srgbClr val="FF0000"/>
                </a:solidFill>
              </a:rPr>
              <a:t>email</a:t>
            </a:r>
            <a:r>
              <a:rPr lang="uk-UA" sz="3200" dirty="0"/>
              <a:t>, </a:t>
            </a:r>
            <a:r>
              <a:rPr lang="uk-UA" sz="3200" dirty="0" err="1">
                <a:solidFill>
                  <a:schemeClr val="accent4">
                    <a:lumMod val="75000"/>
                  </a:schemeClr>
                </a:solidFill>
              </a:rPr>
              <a:t>password</a:t>
            </a:r>
            <a:r>
              <a:rPr lang="uk-UA" sz="3200" dirty="0"/>
              <a:t>, </a:t>
            </a:r>
            <a:r>
              <a:rPr lang="uk-UA" sz="3200" dirty="0" err="1">
                <a:solidFill>
                  <a:srgbClr val="00B0F0"/>
                </a:solidFill>
              </a:rPr>
              <a:t>name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/>
              <a:t>e.g</a:t>
            </a:r>
            <a:r>
              <a:rPr lang="uk-UA" sz="3200" dirty="0"/>
              <a:t>.) </a:t>
            </a:r>
            <a:r>
              <a:rPr lang="uk-UA" sz="3200" dirty="0" err="1"/>
              <a:t>using</a:t>
            </a:r>
            <a:r>
              <a:rPr lang="uk-UA" sz="3200" dirty="0"/>
              <a:t> </a:t>
            </a:r>
            <a:r>
              <a:rPr lang="uk-UA" sz="3200" dirty="0" err="1"/>
              <a:t>User.updateSubscription</a:t>
            </a:r>
            <a:r>
              <a:rPr lang="uk-UA" sz="3200" dirty="0"/>
              <a:t> </a:t>
            </a:r>
            <a:r>
              <a:rPr lang="uk-UA" sz="3200" dirty="0" err="1"/>
              <a:t>method</a:t>
            </a:r>
            <a:r>
              <a:rPr lang="uk-UA" sz="3200" dirty="0"/>
              <a:t> </a:t>
            </a:r>
            <a:r>
              <a:rPr lang="uk-UA" sz="3200" dirty="0" err="1"/>
              <a:t>even</a:t>
            </a:r>
            <a:r>
              <a:rPr lang="uk-UA" sz="3200" dirty="0"/>
              <a:t> </a:t>
            </a:r>
            <a:r>
              <a:rPr lang="uk-UA" sz="3200" dirty="0" err="1"/>
              <a:t>in</a:t>
            </a:r>
            <a:r>
              <a:rPr lang="uk-UA" sz="3200" dirty="0"/>
              <a:t> </a:t>
            </a:r>
            <a:r>
              <a:rPr lang="uk-UA" sz="3200" dirty="0" err="1"/>
              <a:t>case</a:t>
            </a:r>
            <a:r>
              <a:rPr lang="uk-UA" sz="3200" dirty="0"/>
              <a:t> </a:t>
            </a:r>
            <a:r>
              <a:rPr lang="uk-UA" sz="3200" dirty="0" err="1"/>
              <a:t>appropriate</a:t>
            </a:r>
            <a:r>
              <a:rPr lang="uk-UA" sz="3200" dirty="0"/>
              <a:t> </a:t>
            </a:r>
            <a:r>
              <a:rPr lang="uk-UA" sz="3200" dirty="0" err="1"/>
              <a:t>user</a:t>
            </a:r>
            <a:r>
              <a:rPr lang="uk-UA" sz="3200" dirty="0"/>
              <a:t> </a:t>
            </a:r>
            <a:r>
              <a:rPr lang="uk-UA" sz="3200" dirty="0" err="1"/>
              <a:t>is</a:t>
            </a:r>
            <a:r>
              <a:rPr lang="uk-UA" sz="3200" dirty="0"/>
              <a:t> </a:t>
            </a:r>
            <a:r>
              <a:rPr lang="uk-UA" sz="3200" dirty="0" err="1">
                <a:solidFill>
                  <a:srgbClr val="C00000"/>
                </a:solidFill>
              </a:rPr>
              <a:t>not</a:t>
            </a:r>
            <a:r>
              <a:rPr lang="uk-UA" sz="3200" dirty="0">
                <a:solidFill>
                  <a:srgbClr val="C00000"/>
                </a:solidFill>
              </a:rPr>
              <a:t> </a:t>
            </a:r>
            <a:r>
              <a:rPr lang="uk-UA" sz="3200" dirty="0" err="1">
                <a:solidFill>
                  <a:srgbClr val="C00000"/>
                </a:solidFill>
              </a:rPr>
              <a:t>logged</a:t>
            </a:r>
            <a:r>
              <a:rPr lang="uk-UA" sz="3200" dirty="0">
                <a:solidFill>
                  <a:srgbClr val="C00000"/>
                </a:solidFill>
              </a:rPr>
              <a:t> </a:t>
            </a:r>
            <a:r>
              <a:rPr lang="uk-UA" sz="3200" dirty="0" err="1">
                <a:solidFill>
                  <a:srgbClr val="C00000"/>
                </a:solidFill>
              </a:rPr>
              <a:t>in</a:t>
            </a:r>
            <a:endParaRPr lang="en-US" sz="3200" dirty="0">
              <a:solidFill>
                <a:srgbClr val="C00000"/>
              </a:solidFill>
            </a:endParaRPr>
          </a:p>
          <a:p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18394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74" y="4739284"/>
            <a:ext cx="3897754" cy="1633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5" y="-1626"/>
            <a:ext cx="10972800" cy="1143000"/>
          </a:xfrm>
        </p:spPr>
        <p:txBody>
          <a:bodyPr/>
          <a:lstStyle/>
          <a:p>
            <a:r>
              <a:rPr lang="en-US" dirty="0" smtClean="0"/>
              <a:t>Security as a metric</a:t>
            </a:r>
            <a:endParaRPr lang="uk-UA" dirty="0"/>
          </a:p>
        </p:txBody>
      </p:sp>
      <p:sp>
        <p:nvSpPr>
          <p:cNvPr id="4" name="Oval 3"/>
          <p:cNvSpPr/>
          <p:nvPr/>
        </p:nvSpPr>
        <p:spPr>
          <a:xfrm>
            <a:off x="5346974" y="1298217"/>
            <a:ext cx="1377455" cy="1383699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Oval 4"/>
          <p:cNvSpPr/>
          <p:nvPr/>
        </p:nvSpPr>
        <p:spPr>
          <a:xfrm>
            <a:off x="6863818" y="1238479"/>
            <a:ext cx="1507313" cy="1507313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000" b="-11000"/>
            </a:stretch>
          </a:blip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Oval 5"/>
          <p:cNvSpPr/>
          <p:nvPr/>
        </p:nvSpPr>
        <p:spPr>
          <a:xfrm>
            <a:off x="8440830" y="1167541"/>
            <a:ext cx="1507313" cy="1507313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3000" b="-23000"/>
            </a:stretch>
          </a:blip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/>
          <p:cNvSpPr/>
          <p:nvPr/>
        </p:nvSpPr>
        <p:spPr>
          <a:xfrm>
            <a:off x="6911165" y="2772022"/>
            <a:ext cx="1501674" cy="1501674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Oval 7"/>
          <p:cNvSpPr/>
          <p:nvPr/>
        </p:nvSpPr>
        <p:spPr>
          <a:xfrm>
            <a:off x="5346974" y="2733978"/>
            <a:ext cx="1531411" cy="1492299"/>
          </a:xfrm>
          <a:prstGeom prst="ellipse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Oval 8"/>
          <p:cNvSpPr/>
          <p:nvPr/>
        </p:nvSpPr>
        <p:spPr>
          <a:xfrm>
            <a:off x="8493887" y="2772022"/>
            <a:ext cx="1454256" cy="1454256"/>
          </a:xfrm>
          <a:prstGeom prst="ellipse">
            <a:avLst/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3000"/>
            </a:stretch>
          </a:blip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" name="Picture 2" descr="http://www.tseed.com/wp-content/uploads/2015/02/CEH-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96" y="1354851"/>
            <a:ext cx="2036391" cy="152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curity Solution of the Year: SoftServe Wins 2015 European IT &amp; Software Excellence Award  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496" y="4597875"/>
            <a:ext cx="3629979" cy="21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oftServe Announced as 2013 National Outsourcing Association Awards Finalis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9" y="4057509"/>
            <a:ext cx="2497824" cy="149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074629" y="1855158"/>
            <a:ext cx="152105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 panose="020B0502040204020203" pitchFamily="34" charset="0"/>
              </a:rPr>
              <a:t>Total </a:t>
            </a:r>
            <a:r>
              <a:rPr lang="en-US" sz="16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 panose="020B0502040204020203" pitchFamily="34" charset="0"/>
              </a:rPr>
              <a:t>served: </a:t>
            </a:r>
            <a:r>
              <a:rPr lang="en-US" sz="1600" dirty="0" smtClean="0">
                <a:solidFill>
                  <a:srgbClr val="00B0F0"/>
                </a:solidFill>
                <a:latin typeface="Segoe UI Light" panose="020B0502040204020203" pitchFamily="34" charset="0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Segoe UI Light" panose="020B0502040204020203" pitchFamily="34" charset="0"/>
              </a:rPr>
              <a:t>Completed</a:t>
            </a:r>
            <a:r>
              <a:rPr lang="en-US" sz="1600" dirty="0" smtClean="0">
                <a:solidFill>
                  <a:srgbClr val="000000"/>
                </a:solidFill>
                <a:latin typeface="Segoe UI Light" panose="020B0502040204020203" pitchFamily="34" charset="0"/>
              </a:rPr>
              <a:t>: </a:t>
            </a:r>
            <a:r>
              <a:rPr lang="en-US" sz="1600" dirty="0" smtClean="0">
                <a:solidFill>
                  <a:srgbClr val="333399"/>
                </a:solidFill>
                <a:latin typeface="Segoe UI Light" panose="020B0502040204020203" pitchFamily="34" charset="0"/>
              </a:rPr>
              <a:t>10</a:t>
            </a:r>
            <a:endParaRPr lang="en-US" sz="1600" dirty="0">
              <a:solidFill>
                <a:srgbClr val="333399"/>
              </a:solidFill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Segoe UI Light" panose="020B0502040204020203" pitchFamily="34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Segoe UI Light" panose="020B0502040204020203" pitchFamily="34" charset="0"/>
              </a:rPr>
              <a:t>: </a:t>
            </a:r>
            <a:r>
              <a:rPr lang="en-US" sz="1600" dirty="0" smtClean="0">
                <a:solidFill>
                  <a:srgbClr val="00B050"/>
                </a:solidFill>
                <a:latin typeface="Segoe UI Light" panose="020B0502040204020203" pitchFamily="34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Segoe UI Light" panose="020B0502040204020203" pitchFamily="34" charset="0"/>
              </a:rPr>
              <a:t>Lost: </a:t>
            </a:r>
            <a:r>
              <a:rPr lang="en-US" sz="1600" dirty="0" smtClean="0">
                <a:solidFill>
                  <a:srgbClr val="FFFFFF">
                    <a:lumMod val="50000"/>
                  </a:srgbClr>
                </a:solidFill>
                <a:latin typeface="Segoe UI Light" panose="020B0502040204020203" pitchFamily="34" charset="0"/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Segoe UI Light" panose="020B0502040204020203" pitchFamily="34" charset="0"/>
              </a:rPr>
              <a:t>Win rate</a:t>
            </a:r>
            <a:r>
              <a:rPr lang="en-US" sz="1600" dirty="0" smtClean="0">
                <a:solidFill>
                  <a:srgbClr val="000000"/>
                </a:solidFill>
                <a:latin typeface="Segoe UI Light" panose="020B0502040204020203" pitchFamily="34" charset="0"/>
              </a:rPr>
              <a:t>: </a:t>
            </a:r>
            <a:r>
              <a:rPr lang="en-US" sz="1600" dirty="0" smtClean="0">
                <a:solidFill>
                  <a:srgbClr val="2D2D8A">
                    <a:lumMod val="75000"/>
                  </a:srgbClr>
                </a:solidFill>
                <a:latin typeface="Segoe UI Light" panose="020B0502040204020203" pitchFamily="34" charset="0"/>
              </a:rPr>
              <a:t>67%</a:t>
            </a:r>
            <a:endParaRPr lang="en-US" sz="1600" dirty="0">
              <a:solidFill>
                <a:srgbClr val="2D2D8A">
                  <a:lumMod val="75000"/>
                </a:srgbClr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41028" y="2159186"/>
            <a:ext cx="1761397" cy="506911"/>
            <a:chOff x="6153172" y="0"/>
            <a:chExt cx="2962604" cy="852606"/>
          </a:xfrm>
        </p:grpSpPr>
        <p:sp>
          <p:nvSpPr>
            <p:cNvPr id="16" name="Rectangle 15"/>
            <p:cNvSpPr/>
            <p:nvPr/>
          </p:nvSpPr>
          <p:spPr>
            <a:xfrm>
              <a:off x="6153172" y="0"/>
              <a:ext cx="2962604" cy="85260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6153172" y="0"/>
              <a:ext cx="2962604" cy="852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0" tIns="0" rIns="133350" bIns="0" numCol="1" spcCol="1270" anchor="ctr" anchorCtr="0">
              <a:noAutofit/>
            </a:bodyPr>
            <a:lstStyle/>
            <a:p>
              <a:pPr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48809" y="2594522"/>
            <a:ext cx="1611983" cy="647274"/>
            <a:chOff x="5513717" y="705657"/>
            <a:chExt cx="2711295" cy="1088691"/>
          </a:xfrm>
        </p:grpSpPr>
        <p:sp>
          <p:nvSpPr>
            <p:cNvPr id="19" name="Rectangle 18"/>
            <p:cNvSpPr/>
            <p:nvPr/>
          </p:nvSpPr>
          <p:spPr>
            <a:xfrm>
              <a:off x="5513717" y="941742"/>
              <a:ext cx="2183748" cy="85260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6041264" y="705657"/>
              <a:ext cx="2183748" cy="852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0" tIns="0" rIns="133350" bIns="0" numCol="1" spcCol="1270" anchor="ctr" anchorCtr="0">
              <a:noAutofit/>
            </a:bodyPr>
            <a:lstStyle/>
            <a:p>
              <a:pPr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8463" y="3360775"/>
            <a:ext cx="1662319" cy="506911"/>
            <a:chOff x="6153172" y="3022876"/>
            <a:chExt cx="2795958" cy="852606"/>
          </a:xfrm>
        </p:grpSpPr>
        <p:sp>
          <p:nvSpPr>
            <p:cNvPr id="22" name="Rectangle 21"/>
            <p:cNvSpPr/>
            <p:nvPr/>
          </p:nvSpPr>
          <p:spPr>
            <a:xfrm>
              <a:off x="6153172" y="3022876"/>
              <a:ext cx="2795958" cy="85260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153172" y="3022876"/>
              <a:ext cx="2795958" cy="852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0" tIns="0" rIns="133350" bIns="0" numCol="1" spcCol="1270" anchor="ctr" anchorCtr="0">
              <a:noAutofit/>
            </a:bodyPr>
            <a:lstStyle/>
            <a:p>
              <a:pPr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 panose="020B0502040204020203" pitchFamily="34" charset="0"/>
              </a:endParaRPr>
            </a:p>
          </p:txBody>
        </p:sp>
      </p:grpSp>
      <p:pic>
        <p:nvPicPr>
          <p:cNvPr id="24" name="Picture 4" descr="https://d30y9cdsu7xlg0.cloudfront.net/attribution/39508-600.png"/>
          <p:cNvPicPr>
            <a:picLocks noChangeAspect="1" noChangeArrowheads="1"/>
          </p:cNvPicPr>
          <p:nvPr/>
        </p:nvPicPr>
        <p:blipFill rotWithShape="1"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0" b="22147"/>
          <a:stretch/>
        </p:blipFill>
        <p:spPr bwMode="auto">
          <a:xfrm>
            <a:off x="482436" y="3436190"/>
            <a:ext cx="385540" cy="29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d30y9cdsu7xlg0.cloudfront.net/attribution/7966-600.png"/>
          <p:cNvPicPr>
            <a:picLocks noChangeAspect="1" noChangeArrowheads="1"/>
          </p:cNvPicPr>
          <p:nvPr/>
        </p:nvPicPr>
        <p:blipFill rotWithShape="1"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6" b="31380"/>
          <a:stretch/>
        </p:blipFill>
        <p:spPr bwMode="auto">
          <a:xfrm>
            <a:off x="359849" y="1855158"/>
            <a:ext cx="757228" cy="4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ttps://d30y9cdsu7xlg0.cloudfront.net/attribution/68684-600.png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8" b="21949"/>
          <a:stretch/>
        </p:blipFill>
        <p:spPr bwMode="auto">
          <a:xfrm>
            <a:off x="484632" y="2204006"/>
            <a:ext cx="544699" cy="4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s://d30y9cdsu7xlg0.cloudfront.net/attribution/33532-600.png"/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7" b="20482"/>
          <a:stretch/>
        </p:blipFill>
        <p:spPr bwMode="auto">
          <a:xfrm>
            <a:off x="522779" y="2649122"/>
            <a:ext cx="441892" cy="3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https://d30y9cdsu7xlg0.cloudfront.net/attribution/25092-600.png"/>
          <p:cNvPicPr>
            <a:picLocks noChangeAspect="1" noChangeArrowheads="1"/>
          </p:cNvPicPr>
          <p:nvPr/>
        </p:nvPicPr>
        <p:blipFill rotWithShape="1"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7" b="20893"/>
          <a:stretch/>
        </p:blipFill>
        <p:spPr bwMode="auto">
          <a:xfrm>
            <a:off x="482436" y="3030586"/>
            <a:ext cx="504819" cy="4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93851" y="149082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H1 2014</a:t>
            </a:r>
            <a:endParaRPr lang="uk-UA" b="1" dirty="0">
              <a:solidFill>
                <a:srgbClr val="00B0F0"/>
              </a:solidFill>
            </a:endParaRPr>
          </a:p>
        </p:txBody>
      </p:sp>
      <p:pic>
        <p:nvPicPr>
          <p:cNvPr id="30" name="Picture 4" descr="https://d30y9cdsu7xlg0.cloudfront.net/attribution/39508-600.png"/>
          <p:cNvPicPr>
            <a:picLocks noChangeAspect="1" noChangeArrowheads="1"/>
          </p:cNvPicPr>
          <p:nvPr/>
        </p:nvPicPr>
        <p:blipFill rotWithShape="1"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0" b="22147"/>
          <a:stretch/>
        </p:blipFill>
        <p:spPr bwMode="auto">
          <a:xfrm>
            <a:off x="2781956" y="3442224"/>
            <a:ext cx="385540" cy="29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s://d30y9cdsu7xlg0.cloudfront.net/attribution/7966-600.png"/>
          <p:cNvPicPr>
            <a:picLocks noChangeAspect="1" noChangeArrowheads="1"/>
          </p:cNvPicPr>
          <p:nvPr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6" b="31380"/>
          <a:stretch/>
        </p:blipFill>
        <p:spPr bwMode="auto">
          <a:xfrm>
            <a:off x="2659369" y="1861192"/>
            <a:ext cx="757228" cy="4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s://d30y9cdsu7xlg0.cloudfront.net/attribution/68684-600.png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8" b="21949"/>
          <a:stretch/>
        </p:blipFill>
        <p:spPr bwMode="auto">
          <a:xfrm>
            <a:off x="2784152" y="2210040"/>
            <a:ext cx="544699" cy="4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d30y9cdsu7xlg0.cloudfront.net/attribution/33532-600.png"/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7" b="20482"/>
          <a:stretch/>
        </p:blipFill>
        <p:spPr bwMode="auto">
          <a:xfrm>
            <a:off x="2822299" y="2655156"/>
            <a:ext cx="441892" cy="3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https://d30y9cdsu7xlg0.cloudfront.net/attribution/25092-600.png"/>
          <p:cNvPicPr>
            <a:picLocks noChangeAspect="1" noChangeArrowheads="1"/>
          </p:cNvPicPr>
          <p:nvPr/>
        </p:nvPicPr>
        <p:blipFill rotWithShape="1"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7" b="20893"/>
          <a:stretch/>
        </p:blipFill>
        <p:spPr bwMode="auto">
          <a:xfrm>
            <a:off x="2781956" y="3036620"/>
            <a:ext cx="504819" cy="4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3336508" y="1849057"/>
            <a:ext cx="152105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 panose="020B0502040204020203" pitchFamily="34" charset="0"/>
              </a:rPr>
              <a:t>Total </a:t>
            </a:r>
            <a:r>
              <a:rPr lang="en-US" sz="16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 panose="020B0502040204020203" pitchFamily="34" charset="0"/>
              </a:rPr>
              <a:t>served: </a:t>
            </a:r>
            <a:r>
              <a:rPr lang="en-US" sz="1600" dirty="0" smtClean="0">
                <a:solidFill>
                  <a:srgbClr val="00B0F0"/>
                </a:solidFill>
                <a:latin typeface="Segoe UI Light" panose="020B0502040204020203" pitchFamily="34" charset="0"/>
              </a:rPr>
              <a:t>26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Segoe UI Light" panose="020B0502040204020203" pitchFamily="34" charset="0"/>
              </a:rPr>
              <a:t>Completed</a:t>
            </a:r>
            <a:r>
              <a:rPr lang="en-US" sz="1600" dirty="0" smtClean="0">
                <a:solidFill>
                  <a:srgbClr val="000000"/>
                </a:solidFill>
                <a:latin typeface="Segoe UI Light" panose="020B0502040204020203" pitchFamily="34" charset="0"/>
              </a:rPr>
              <a:t>: </a:t>
            </a:r>
            <a:r>
              <a:rPr lang="en-US" sz="1600" dirty="0" smtClean="0">
                <a:solidFill>
                  <a:srgbClr val="333399"/>
                </a:solidFill>
                <a:latin typeface="Segoe UI Light" panose="020B0502040204020203" pitchFamily="34" charset="0"/>
              </a:rPr>
              <a:t>12</a:t>
            </a:r>
            <a:endParaRPr lang="en-US" sz="1600" dirty="0">
              <a:solidFill>
                <a:srgbClr val="333399"/>
              </a:solidFill>
              <a:latin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Segoe UI Light" panose="020B0502040204020203" pitchFamily="34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Segoe UI Light" panose="020B0502040204020203" pitchFamily="34" charset="0"/>
              </a:rPr>
              <a:t>: </a:t>
            </a:r>
            <a:r>
              <a:rPr lang="en-US" sz="1600" dirty="0" smtClean="0">
                <a:solidFill>
                  <a:srgbClr val="00B050"/>
                </a:solidFill>
                <a:latin typeface="Segoe UI Light" panose="020B0502040204020203" pitchFamily="34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Segoe UI Light" panose="020B0502040204020203" pitchFamily="34" charset="0"/>
              </a:rPr>
              <a:t>Lost: </a:t>
            </a:r>
            <a:r>
              <a:rPr lang="en-US" sz="1600" dirty="0" smtClean="0">
                <a:solidFill>
                  <a:srgbClr val="FFFFFF">
                    <a:lumMod val="50000"/>
                  </a:srgbClr>
                </a:solidFill>
                <a:latin typeface="Segoe UI Light" panose="020B0502040204020203" pitchFamily="34" charset="0"/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Segoe UI Light" panose="020B0502040204020203" pitchFamily="34" charset="0"/>
              </a:rPr>
              <a:t>Win rate</a:t>
            </a:r>
            <a:r>
              <a:rPr lang="en-US" sz="1600" dirty="0" smtClean="0">
                <a:solidFill>
                  <a:srgbClr val="000000"/>
                </a:solidFill>
                <a:latin typeface="Segoe UI Light" panose="020B0502040204020203" pitchFamily="34" charset="0"/>
              </a:rPr>
              <a:t>: </a:t>
            </a:r>
            <a:r>
              <a:rPr lang="en-US" sz="1600" dirty="0" smtClean="0">
                <a:solidFill>
                  <a:srgbClr val="2D2D8A">
                    <a:lumMod val="75000"/>
                  </a:srgbClr>
                </a:solidFill>
                <a:latin typeface="Segoe UI Light" panose="020B0502040204020203" pitchFamily="34" charset="0"/>
              </a:rPr>
              <a:t>46%</a:t>
            </a:r>
            <a:endParaRPr lang="en-US" sz="1600" dirty="0">
              <a:solidFill>
                <a:srgbClr val="2D2D8A">
                  <a:lumMod val="75000"/>
                </a:srgbClr>
              </a:solidFill>
              <a:latin typeface="Segoe UI Light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83979" y="151234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H1 2015</a:t>
            </a:r>
            <a:endParaRPr lang="uk-UA" b="1" dirty="0">
              <a:solidFill>
                <a:srgbClr val="00B0F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0605" y="1141374"/>
            <a:ext cx="4354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>
                <a:solidFill>
                  <a:srgbClr val="FFFFFF">
                    <a:lumMod val="65000"/>
                  </a:srgbClr>
                </a:solidFill>
              </a:rPr>
              <a:t>Updated business model allow us to generate more revenue from same amount of opportunities</a:t>
            </a:r>
            <a:endParaRPr lang="uk-UA" sz="1200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91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Critical Business Logic bypass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52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uk-UA" sz="3200" dirty="0" err="1"/>
              <a:t>There</a:t>
            </a:r>
            <a:r>
              <a:rPr lang="uk-UA" sz="3200" dirty="0"/>
              <a:t> </a:t>
            </a:r>
            <a:r>
              <a:rPr lang="uk-UA" sz="3200" dirty="0" err="1"/>
              <a:t>is</a:t>
            </a:r>
            <a:r>
              <a:rPr lang="uk-UA" sz="3200" dirty="0"/>
              <a:t> </a:t>
            </a:r>
            <a:r>
              <a:rPr lang="uk-UA" sz="3200" dirty="0" err="1"/>
              <a:t>possibility</a:t>
            </a:r>
            <a:r>
              <a:rPr lang="uk-UA" sz="3200" dirty="0"/>
              <a:t> </a:t>
            </a:r>
            <a:r>
              <a:rPr lang="uk-UA" sz="3200" dirty="0" err="1"/>
              <a:t>to</a:t>
            </a:r>
            <a:r>
              <a:rPr lang="uk-UA" sz="3200" dirty="0"/>
              <a:t> </a:t>
            </a:r>
            <a:r>
              <a:rPr lang="uk-UA" sz="3200" dirty="0" err="1">
                <a:solidFill>
                  <a:srgbClr val="92D050"/>
                </a:solidFill>
              </a:rPr>
              <a:t>convert</a:t>
            </a:r>
            <a:r>
              <a:rPr lang="uk-UA" sz="3200" dirty="0">
                <a:solidFill>
                  <a:srgbClr val="92D050"/>
                </a:solidFill>
              </a:rPr>
              <a:t> </a:t>
            </a:r>
            <a:r>
              <a:rPr lang="uk-UA" sz="3200" dirty="0" err="1"/>
              <a:t>any</a:t>
            </a:r>
            <a:r>
              <a:rPr lang="uk-UA" sz="3200" dirty="0"/>
              <a:t> </a:t>
            </a:r>
            <a:r>
              <a:rPr lang="uk-UA" sz="3200" dirty="0" err="1"/>
              <a:t>standalone</a:t>
            </a:r>
            <a:r>
              <a:rPr lang="uk-UA" sz="3200" dirty="0"/>
              <a:t> </a:t>
            </a:r>
            <a:r>
              <a:rPr lang="uk-UA" sz="3200" dirty="0" err="1"/>
              <a:t>subscriptions</a:t>
            </a:r>
            <a:r>
              <a:rPr lang="uk-UA" sz="3200" dirty="0"/>
              <a:t> </a:t>
            </a:r>
            <a:r>
              <a:rPr lang="uk-UA" sz="3200" dirty="0" err="1"/>
              <a:t>to</a:t>
            </a:r>
            <a:r>
              <a:rPr lang="uk-UA" sz="3200" dirty="0"/>
              <a:t> </a:t>
            </a:r>
            <a:r>
              <a:rPr lang="uk-UA" sz="3200" dirty="0" err="1"/>
              <a:t>managed</a:t>
            </a:r>
            <a:r>
              <a:rPr lang="uk-UA" sz="3200" dirty="0"/>
              <a:t> </a:t>
            </a:r>
            <a:r>
              <a:rPr lang="uk-UA" sz="3200" dirty="0" err="1"/>
              <a:t>no</a:t>
            </a:r>
            <a:r>
              <a:rPr lang="uk-UA" sz="3200" dirty="0"/>
              <a:t> </a:t>
            </a:r>
            <a:r>
              <a:rPr lang="uk-UA" sz="3200" dirty="0" err="1"/>
              <a:t>matter</a:t>
            </a:r>
            <a:r>
              <a:rPr lang="uk-UA" sz="3200" dirty="0"/>
              <a:t> </a:t>
            </a:r>
            <a:r>
              <a:rPr lang="uk-UA" sz="3200" dirty="0" err="1"/>
              <a:t>whether</a:t>
            </a:r>
            <a:r>
              <a:rPr lang="uk-UA" sz="3200" dirty="0"/>
              <a:t> </a:t>
            </a:r>
            <a:r>
              <a:rPr lang="uk-UA" sz="3200" dirty="0" err="1"/>
              <a:t>appropriate</a:t>
            </a:r>
            <a:r>
              <a:rPr lang="uk-UA" sz="3200" dirty="0"/>
              <a:t> </a:t>
            </a:r>
            <a:r>
              <a:rPr lang="uk-UA" sz="3200" dirty="0" err="1"/>
              <a:t>user</a:t>
            </a:r>
            <a:r>
              <a:rPr lang="uk-UA" sz="3200" dirty="0"/>
              <a:t> </a:t>
            </a:r>
            <a:r>
              <a:rPr lang="uk-UA" sz="3200" dirty="0" err="1"/>
              <a:t>is</a:t>
            </a:r>
            <a:r>
              <a:rPr lang="uk-UA" sz="3200" dirty="0"/>
              <a:t> </a:t>
            </a:r>
            <a:r>
              <a:rPr lang="uk-UA" sz="3200" dirty="0" err="1"/>
              <a:t>logged</a:t>
            </a:r>
            <a:r>
              <a:rPr lang="uk-UA" sz="3200" dirty="0"/>
              <a:t> </a:t>
            </a:r>
            <a:r>
              <a:rPr lang="uk-UA" sz="3200" dirty="0" err="1"/>
              <a:t>in</a:t>
            </a:r>
            <a:r>
              <a:rPr lang="uk-UA" sz="3200" dirty="0"/>
              <a:t> </a:t>
            </a:r>
            <a:r>
              <a:rPr lang="uk-UA" sz="3200" dirty="0" err="1"/>
              <a:t>or</a:t>
            </a:r>
            <a:r>
              <a:rPr lang="uk-UA" sz="3200" dirty="0"/>
              <a:t> </a:t>
            </a:r>
            <a:r>
              <a:rPr lang="uk-UA" sz="3200" dirty="0" err="1"/>
              <a:t>not</a:t>
            </a:r>
            <a:r>
              <a:rPr lang="uk-UA" sz="3200" dirty="0"/>
              <a:t> </a:t>
            </a:r>
            <a:r>
              <a:rPr lang="uk-UA" sz="3200" dirty="0" err="1"/>
              <a:t>using</a:t>
            </a:r>
            <a:r>
              <a:rPr lang="uk-UA" sz="3200" dirty="0"/>
              <a:t> </a:t>
            </a:r>
            <a:r>
              <a:rPr lang="uk-UA" sz="3200" dirty="0" err="1"/>
              <a:t>User.setSubscriptionToManaged</a:t>
            </a:r>
            <a:r>
              <a:rPr lang="uk-UA" sz="3200" dirty="0"/>
              <a:t> </a:t>
            </a:r>
            <a:r>
              <a:rPr lang="uk-UA" sz="3200" dirty="0" err="1"/>
              <a:t>function</a:t>
            </a:r>
            <a:r>
              <a:rPr lang="uk-UA" sz="3200" dirty="0"/>
              <a:t> (</a:t>
            </a:r>
            <a:r>
              <a:rPr lang="uk-UA" sz="3200" dirty="0" err="1">
                <a:solidFill>
                  <a:srgbClr val="00B0F0"/>
                </a:solidFill>
              </a:rPr>
              <a:t>you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can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make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any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user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to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pay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for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paid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features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of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your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subscriptions</a:t>
            </a:r>
            <a:r>
              <a:rPr lang="uk-UA" sz="3200" dirty="0"/>
              <a:t>)</a:t>
            </a:r>
            <a:endParaRPr lang="uk-UA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1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Business Logic bypass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52650" y="1825625"/>
            <a:ext cx="8515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200" dirty="0" err="1"/>
              <a:t>There</a:t>
            </a:r>
            <a:r>
              <a:rPr lang="uk-UA" sz="3200" dirty="0"/>
              <a:t> </a:t>
            </a:r>
            <a:r>
              <a:rPr lang="en-US" sz="3200" dirty="0"/>
              <a:t>was </a:t>
            </a:r>
            <a:r>
              <a:rPr lang="uk-UA" sz="3200" dirty="0" err="1"/>
              <a:t>possibility</a:t>
            </a:r>
            <a:r>
              <a:rPr lang="uk-UA" sz="3200" dirty="0"/>
              <a:t> </a:t>
            </a:r>
            <a:r>
              <a:rPr lang="uk-UA" sz="3200" dirty="0" err="1"/>
              <a:t>to</a:t>
            </a:r>
            <a:r>
              <a:rPr lang="uk-UA" sz="3200" dirty="0"/>
              <a:t> </a:t>
            </a:r>
            <a:r>
              <a:rPr lang="uk-UA" sz="3200" dirty="0" err="1">
                <a:solidFill>
                  <a:srgbClr val="FF0000"/>
                </a:solidFill>
              </a:rPr>
              <a:t>delete</a:t>
            </a:r>
            <a:r>
              <a:rPr lang="uk-UA" sz="3200" dirty="0">
                <a:solidFill>
                  <a:srgbClr val="FF0000"/>
                </a:solidFill>
              </a:rPr>
              <a:t> </a:t>
            </a:r>
            <a:r>
              <a:rPr lang="uk-UA" sz="3200" dirty="0" err="1">
                <a:solidFill>
                  <a:srgbClr val="FF0000"/>
                </a:solidFill>
              </a:rPr>
              <a:t>subscriptions</a:t>
            </a:r>
            <a:r>
              <a:rPr lang="uk-UA" sz="3200" dirty="0">
                <a:solidFill>
                  <a:srgbClr val="FF0000"/>
                </a:solidFill>
              </a:rPr>
              <a:t>/</a:t>
            </a:r>
            <a:r>
              <a:rPr lang="uk-UA" sz="3200" dirty="0" err="1">
                <a:solidFill>
                  <a:srgbClr val="FF0000"/>
                </a:solidFill>
              </a:rPr>
              <a:t>credit</a:t>
            </a:r>
            <a:r>
              <a:rPr lang="uk-UA" sz="3200" dirty="0">
                <a:solidFill>
                  <a:srgbClr val="FF0000"/>
                </a:solidFill>
              </a:rPr>
              <a:t> </a:t>
            </a:r>
            <a:r>
              <a:rPr lang="uk-UA" sz="3200" dirty="0" err="1">
                <a:solidFill>
                  <a:srgbClr val="FF0000"/>
                </a:solidFill>
              </a:rPr>
              <a:t>card</a:t>
            </a:r>
            <a:r>
              <a:rPr lang="uk-UA" sz="3200" dirty="0">
                <a:solidFill>
                  <a:srgbClr val="FFC000"/>
                </a:solidFill>
              </a:rPr>
              <a:t> </a:t>
            </a:r>
            <a:r>
              <a:rPr lang="uk-UA" sz="3200" dirty="0" err="1"/>
              <a:t>which</a:t>
            </a:r>
            <a:r>
              <a:rPr lang="uk-UA" sz="3200" dirty="0"/>
              <a:t> </a:t>
            </a:r>
            <a:r>
              <a:rPr lang="uk-UA" sz="3200" dirty="0" err="1"/>
              <a:t>are</a:t>
            </a:r>
            <a:r>
              <a:rPr lang="uk-UA" sz="3200" dirty="0"/>
              <a:t> </a:t>
            </a:r>
            <a:r>
              <a:rPr lang="uk-UA" sz="3200" dirty="0" err="1"/>
              <a:t>not</a:t>
            </a:r>
            <a:r>
              <a:rPr lang="uk-UA" sz="3200" dirty="0"/>
              <a:t> </a:t>
            </a:r>
            <a:r>
              <a:rPr lang="uk-UA" sz="3200" dirty="0" err="1"/>
              <a:t>related</a:t>
            </a:r>
            <a:r>
              <a:rPr lang="uk-UA" sz="3200" dirty="0"/>
              <a:t> </a:t>
            </a:r>
            <a:r>
              <a:rPr lang="uk-UA" sz="3200" dirty="0" err="1"/>
              <a:t>to</a:t>
            </a:r>
            <a:r>
              <a:rPr lang="uk-UA" sz="3200" dirty="0"/>
              <a:t> </a:t>
            </a:r>
            <a:r>
              <a:rPr lang="uk-UA" sz="3200" dirty="0" err="1"/>
              <a:t>currently</a:t>
            </a:r>
            <a:r>
              <a:rPr lang="uk-UA" sz="3200" dirty="0"/>
              <a:t> </a:t>
            </a:r>
            <a:r>
              <a:rPr lang="uk-UA" sz="3200" dirty="0" err="1"/>
              <a:t>logged</a:t>
            </a:r>
            <a:r>
              <a:rPr lang="uk-UA" sz="3200" dirty="0"/>
              <a:t> </a:t>
            </a:r>
            <a:r>
              <a:rPr lang="uk-UA" sz="3200" dirty="0" err="1"/>
              <a:t>user</a:t>
            </a:r>
            <a:r>
              <a:rPr lang="uk-UA" sz="3200" dirty="0"/>
              <a:t> </a:t>
            </a:r>
            <a:r>
              <a:rPr lang="uk-UA" sz="3200" dirty="0" err="1"/>
              <a:t>using</a:t>
            </a:r>
            <a:r>
              <a:rPr lang="uk-UA" sz="3200" dirty="0"/>
              <a:t> </a:t>
            </a:r>
            <a:r>
              <a:rPr lang="uk-UA" sz="3200" dirty="0" err="1">
                <a:solidFill>
                  <a:srgbClr val="00B0F0"/>
                </a:solidFill>
              </a:rPr>
              <a:t>User.deleteSubscription</a:t>
            </a:r>
            <a:r>
              <a:rPr lang="uk-UA" sz="3200" dirty="0">
                <a:solidFill>
                  <a:srgbClr val="00B0F0"/>
                </a:solidFill>
              </a:rPr>
              <a:t>/</a:t>
            </a:r>
            <a:r>
              <a:rPr lang="uk-UA" sz="3200" dirty="0" err="1">
                <a:solidFill>
                  <a:srgbClr val="00B0F0"/>
                </a:solidFill>
              </a:rPr>
              <a:t>deleteCredit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uk-UA" sz="3200" dirty="0" err="1">
                <a:solidFill>
                  <a:srgbClr val="00B0F0"/>
                </a:solidFill>
              </a:rPr>
              <a:t>Card</a:t>
            </a:r>
            <a:r>
              <a:rPr lang="uk-UA" sz="3200" dirty="0">
                <a:solidFill>
                  <a:srgbClr val="00B0F0"/>
                </a:solidFill>
              </a:rPr>
              <a:t> </a:t>
            </a:r>
            <a:r>
              <a:rPr lang="uk-UA" sz="3200" dirty="0" err="1"/>
              <a:t>function</a:t>
            </a:r>
            <a:endParaRPr lang="en-US" sz="3200" dirty="0"/>
          </a:p>
          <a:p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165668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93" y="2038351"/>
            <a:ext cx="11196282" cy="4819649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35178"/>
            <a:ext cx="10275376" cy="1328737"/>
          </a:xfrm>
          <a:prstGeom prst="rect">
            <a:avLst/>
          </a:prstGeom>
          <a:solidFill>
            <a:schemeClr val="tx1">
              <a:alpha val="70195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uk-UA" dirty="0" smtClean="0">
                <a:solidFill>
                  <a:prstClr val="white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	Browser </a:t>
            </a:r>
            <a:r>
              <a:rPr lang="en-US" altLang="uk-UA" dirty="0" smtClean="0">
                <a:solidFill>
                  <a:srgbClr val="EBA538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exploitation framework</a:t>
            </a:r>
            <a:endParaRPr lang="ru-RU" altLang="uk-UA" dirty="0" smtClean="0">
              <a:solidFill>
                <a:srgbClr val="EBA538"/>
              </a:solidFill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1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79" y="1254318"/>
            <a:ext cx="8940121" cy="557174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12822"/>
            <a:ext cx="10275376" cy="1328737"/>
          </a:xfrm>
          <a:prstGeom prst="rect">
            <a:avLst/>
          </a:prstGeom>
          <a:solidFill>
            <a:schemeClr val="tx1">
              <a:alpha val="70195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Social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Engineering</a:t>
            </a:r>
            <a:endParaRPr lang="ru-RU" altLang="uk-UA" dirty="0" smtClean="0">
              <a:solidFill>
                <a:prstClr val="white"/>
              </a:solidFill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62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64"/>
            <a:ext cx="7705725" cy="914400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SQL-Injections</a:t>
            </a:r>
            <a:r>
              <a:rPr lang="en-US" dirty="0" smtClean="0">
                <a:solidFill>
                  <a:srgbClr val="FFC000"/>
                </a:solidFill>
              </a:rPr>
              <a:t> to win a Trip</a:t>
            </a:r>
            <a:endParaRPr lang="uk-UA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7" y="1698171"/>
            <a:ext cx="9251055" cy="51598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86043" y="1096964"/>
            <a:ext cx="467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>
                    <a:lumMod val="85000"/>
                  </a:prstClr>
                </a:solidFill>
              </a:rPr>
              <a:t>Dumped admin password hashes</a:t>
            </a:r>
            <a:endParaRPr lang="uk-UA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8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0" y="1295401"/>
            <a:ext cx="4800006" cy="513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372" y="1314451"/>
            <a:ext cx="3895725" cy="3253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 SOAP request fuzzing allow collecting information about existent system users, their emails, VIN, Last access time, user ID and other confidential, user/car related information</a:t>
            </a:r>
            <a:endParaRPr lang="en-US" sz="2400" dirty="0">
              <a:solidFill>
                <a:prstClr val="black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6457" y="1314451"/>
            <a:ext cx="5526768" cy="54213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-1" y="223468"/>
            <a:ext cx="9710058" cy="1071933"/>
          </a:xfrm>
          <a:prstGeom prst="rect">
            <a:avLst/>
          </a:prstGeom>
          <a:solidFill>
            <a:schemeClr val="tx1">
              <a:alpha val="70195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Open Sans Semibold"/>
              </a:rPr>
              <a:t>Broken </a:t>
            </a:r>
            <a:r>
              <a:rPr lang="en-US" sz="4800" dirty="0">
                <a:solidFill>
                  <a:srgbClr val="FFC000"/>
                </a:solidFill>
                <a:latin typeface="Open Sans Semibold"/>
              </a:rPr>
              <a:t>Session management</a:t>
            </a:r>
            <a:endParaRPr lang="ru-RU" altLang="uk-UA" sz="4800" dirty="0">
              <a:solidFill>
                <a:srgbClr val="FFC000"/>
              </a:solidFill>
              <a:latin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0282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simple?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31740"/>
            <a:ext cx="6404178" cy="55262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28" y="1331741"/>
            <a:ext cx="5083150" cy="3114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16213" y="2608089"/>
            <a:ext cx="3467216" cy="1108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2388" y="5749924"/>
            <a:ext cx="5892890" cy="1108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4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02349" y="4953000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Story about Hybrid Mobile Development in </a:t>
            </a:r>
            <a:r>
              <a:rPr lang="en-US" sz="8800" dirty="0" smtClean="0">
                <a:solidFill>
                  <a:srgbClr val="FFC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India</a:t>
            </a:r>
            <a:endParaRPr lang="uk-UA" sz="5400" dirty="0">
              <a:solidFill>
                <a:srgbClr val="FFC000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27349d1361657121t-hiding-icons-using-sbsettings-bug-its_not_a_bug_its_a_feature_card-p137081274885571207envwi_400.jpg (400×400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9"/>
          <a:stretch/>
        </p:blipFill>
        <p:spPr bwMode="auto">
          <a:xfrm>
            <a:off x="3300749" y="157040"/>
            <a:ext cx="4933387" cy="4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uturama-Fry-psd725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3" y="3048000"/>
            <a:ext cx="27241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5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09750" y="133004"/>
            <a:ext cx="8782050" cy="9144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Reversing Java/iOS application this app feature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90800" y="3987800"/>
            <a:ext cx="3886200" cy="965200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2" descr="https://lh5.googleusercontent.com/sVVSfRZIKSXFmJAzqKy9pCdaS9oGbg1vUVlsy8y0t_e_cXZBtBfmq4lDRqQI5M0SMIayCOOvXaoYb1lhsMHT026DF1LkEEH8QM81EtPnRSFYbWNM9QTqAksZTtQFssc8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8002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102812"/>
            <a:ext cx="8604250" cy="1328737"/>
          </a:xfrm>
          <a:prstGeom prst="rect">
            <a:avLst/>
          </a:prstGeom>
          <a:solidFill>
            <a:schemeClr val="tx1">
              <a:alpha val="70195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>
                <a:solidFill>
                  <a:srgbClr val="FFC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Reversing</a:t>
            </a:r>
            <a:r>
              <a:rPr lang="en-US" b="1" dirty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Java / iOS </a:t>
            </a:r>
            <a:r>
              <a:rPr lang="en-US" b="1" dirty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application this app feature</a:t>
            </a:r>
            <a:endParaRPr lang="ru-RU" altLang="uk-UA" b="1" dirty="0" smtClean="0">
              <a:solidFill>
                <a:srgbClr val="EBA538"/>
              </a:solidFill>
              <a:latin typeface="Open Sans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6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51282"/>
            <a:ext cx="6052457" cy="953404"/>
          </a:xfrm>
          <a:solidFill>
            <a:schemeClr val="accent5"/>
          </a:solidFill>
        </p:spPr>
        <p:txBody>
          <a:bodyPr>
            <a:normAutofit/>
          </a:bodyPr>
          <a:lstStyle/>
          <a:p>
            <a:r>
              <a:rPr lang="en-US" cap="small" dirty="0" smtClean="0">
                <a:solidFill>
                  <a:srgbClr val="FFFFFF"/>
                </a:solidFill>
                <a:latin typeface="Segoe UI Light" panose="020B0502040204020203" pitchFamily="34" charset="0"/>
              </a:rPr>
              <a:t>Weak </a:t>
            </a:r>
            <a:r>
              <a:rPr lang="en-US" dirty="0">
                <a:solidFill>
                  <a:srgbClr val="FFFFFF"/>
                </a:solidFill>
                <a:latin typeface="Segoe UI Light" panose="020B0502040204020203" pitchFamily="34" charset="0"/>
              </a:rPr>
              <a:t>Cryptography </a:t>
            </a:r>
            <a:endParaRPr lang="en-US" cap="small" dirty="0">
              <a:solidFill>
                <a:srgbClr val="FFFFFF"/>
              </a:solidFill>
              <a:latin typeface="Segoe UI Light" panose="020B0502040204020203" pitchFamily="34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14301"/>
            <a:ext cx="9144000" cy="355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13828" y="3860801"/>
            <a:ext cx="2743200" cy="464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Прямоугольник 1"/>
          <p:cNvSpPr/>
          <p:nvPr/>
        </p:nvSpPr>
        <p:spPr>
          <a:xfrm>
            <a:off x="5413828" y="4492301"/>
            <a:ext cx="682172" cy="268385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 flipH="1">
            <a:off x="7394715" y="2358888"/>
            <a:ext cx="1172817" cy="15019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7103166" y="1789043"/>
            <a:ext cx="2928731" cy="5698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Was cleaned up by Vendor Team</a:t>
            </a:r>
            <a:endParaRPr lang="uk-U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g49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311276"/>
            <a:ext cx="4440238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9"/>
          <p:cNvSpPr>
            <a:spLocks noChangeArrowheads="1"/>
          </p:cNvSpPr>
          <p:nvPr/>
        </p:nvSpPr>
        <p:spPr bwMode="auto">
          <a:xfrm>
            <a:off x="3036889" y="333375"/>
            <a:ext cx="6118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uk-UA" sz="3600" b="1">
                <a:solidFill>
                  <a:srgbClr val="FFFFF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Agenda</a:t>
            </a:r>
          </a:p>
        </p:txBody>
      </p:sp>
      <p:sp>
        <p:nvSpPr>
          <p:cNvPr id="3076" name="TextBox 7"/>
          <p:cNvSpPr txBox="1">
            <a:spLocks noChangeArrowheads="1"/>
          </p:cNvSpPr>
          <p:nvPr/>
        </p:nvSpPr>
        <p:spPr bwMode="auto">
          <a:xfrm>
            <a:off x="8015288" y="2302866"/>
            <a:ext cx="16433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7C80"/>
                </a:solidFill>
              </a:rPr>
              <a:t>Business</a:t>
            </a:r>
            <a:endParaRPr lang="en-US" altLang="uk-UA" sz="2800" dirty="0">
              <a:solidFill>
                <a:srgbClr val="EBA538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077" name="TextBox 8"/>
          <p:cNvSpPr txBox="1">
            <a:spLocks noChangeArrowheads="1"/>
          </p:cNvSpPr>
          <p:nvPr/>
        </p:nvSpPr>
        <p:spPr bwMode="auto">
          <a:xfrm>
            <a:off x="8015288" y="3859439"/>
            <a:ext cx="16033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uk-UA" sz="2800" dirty="0" smtClean="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Products</a:t>
            </a:r>
            <a:endParaRPr lang="en-US" altLang="uk-UA" sz="2800" dirty="0">
              <a:solidFill>
                <a:srgbClr val="FF7C8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0399" y="1424115"/>
            <a:ext cx="25722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uk-UA" sz="28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Your imaginary</a:t>
            </a:r>
            <a:endParaRPr lang="uk-UA" sz="24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00675" y="2583795"/>
            <a:ext cx="209550" cy="227664"/>
            <a:chOff x="4914900" y="2076448"/>
            <a:chExt cx="154886" cy="168275"/>
          </a:xfrm>
        </p:grpSpPr>
        <p:sp>
          <p:nvSpPr>
            <p:cNvPr id="5" name="Oval 4"/>
            <p:cNvSpPr/>
            <p:nvPr/>
          </p:nvSpPr>
          <p:spPr>
            <a:xfrm>
              <a:off x="4914900" y="2076448"/>
              <a:ext cx="154886" cy="1682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Oval 12"/>
            <p:cNvSpPr/>
            <p:nvPr/>
          </p:nvSpPr>
          <p:spPr>
            <a:xfrm>
              <a:off x="4969483" y="2136774"/>
              <a:ext cx="45719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90470" y="1666875"/>
            <a:ext cx="114123" cy="117475"/>
            <a:chOff x="4914900" y="2076448"/>
            <a:chExt cx="154886" cy="168275"/>
          </a:xfrm>
        </p:grpSpPr>
        <p:sp>
          <p:nvSpPr>
            <p:cNvPr id="16" name="Oval 15"/>
            <p:cNvSpPr/>
            <p:nvPr/>
          </p:nvSpPr>
          <p:spPr>
            <a:xfrm>
              <a:off x="4914900" y="2076448"/>
              <a:ext cx="154886" cy="1682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Oval 16"/>
            <p:cNvSpPr/>
            <p:nvPr/>
          </p:nvSpPr>
          <p:spPr>
            <a:xfrm>
              <a:off x="4969483" y="2136774"/>
              <a:ext cx="45719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11" name="Straight Connector 10"/>
          <p:cNvCxnSpPr>
            <a:stCxn id="13" idx="2"/>
          </p:cNvCxnSpPr>
          <p:nvPr/>
        </p:nvCxnSpPr>
        <p:spPr>
          <a:xfrm flipH="1" flipV="1">
            <a:off x="4726178" y="1719218"/>
            <a:ext cx="748344" cy="978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504594" y="1712825"/>
            <a:ext cx="219338" cy="12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53449" y="3743376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uk-UA" sz="2800" dirty="0" smtClean="0">
                <a:solidFill>
                  <a:srgbClr val="92D05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Questions</a:t>
            </a:r>
            <a:endParaRPr lang="uk-UA" sz="2800" dirty="0">
              <a:solidFill>
                <a:srgbClr val="00B0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66648" y="4758036"/>
            <a:ext cx="1744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uk-UA" sz="2400" dirty="0" smtClean="0">
                <a:solidFill>
                  <a:srgbClr val="EBA53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Developers</a:t>
            </a:r>
            <a:endParaRPr lang="en-US" altLang="uk-UA" sz="2400" dirty="0">
              <a:solidFill>
                <a:srgbClr val="EBA538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70" y="168835"/>
            <a:ext cx="7431314" cy="117338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cap="small" dirty="0">
                <a:solidFill>
                  <a:srgbClr val="FFFFFF"/>
                </a:solidFill>
                <a:latin typeface="Segoe UI Light" panose="020B0502040204020203" pitchFamily="34" charset="0"/>
              </a:rPr>
              <a:t>Removed code appears again in </a:t>
            </a:r>
            <a:r>
              <a:rPr lang="en-US" cap="small" dirty="0" err="1">
                <a:solidFill>
                  <a:srgbClr val="FFFFFF"/>
                </a:solidFill>
                <a:latin typeface="Segoe UI Light" panose="020B0502040204020203" pitchFamily="34" charset="0"/>
              </a:rPr>
              <a:t>AppStore</a:t>
            </a:r>
            <a:r>
              <a:rPr lang="en-US" cap="small" dirty="0">
                <a:solidFill>
                  <a:srgbClr val="FFFFFF"/>
                </a:solidFill>
                <a:latin typeface="Segoe UI Light" panose="020B0502040204020203" pitchFamily="34" charset="0"/>
              </a:rPr>
              <a:t> app</a:t>
            </a:r>
            <a:endParaRPr lang="uk-UA" cap="small" dirty="0">
              <a:solidFill>
                <a:srgbClr val="FFFFFF"/>
              </a:solidFill>
              <a:latin typeface="Segoe UI Light" panose="020B0502040204020203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08" y="1584647"/>
            <a:ext cx="8733182" cy="4928104"/>
          </a:xfrm>
        </p:spPr>
      </p:pic>
      <p:sp>
        <p:nvSpPr>
          <p:cNvPr id="7" name="Rectangle 6"/>
          <p:cNvSpPr/>
          <p:nvPr/>
        </p:nvSpPr>
        <p:spPr>
          <a:xfrm>
            <a:off x="1524000" y="3843452"/>
            <a:ext cx="6851374" cy="41049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Прямоугольник 1"/>
          <p:cNvSpPr/>
          <p:nvPr/>
        </p:nvSpPr>
        <p:spPr>
          <a:xfrm>
            <a:off x="7992375" y="5162287"/>
            <a:ext cx="1568123" cy="188012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>
            <a:stCxn id="9" idx="2"/>
          </p:cNvCxnSpPr>
          <p:nvPr/>
        </p:nvCxnSpPr>
        <p:spPr>
          <a:xfrm flipH="1">
            <a:off x="7394715" y="2416943"/>
            <a:ext cx="1172816" cy="14265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103166" y="1423031"/>
            <a:ext cx="2928731" cy="9939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Appear Again in App from </a:t>
            </a:r>
            <a:r>
              <a:rPr lang="en-US" sz="2400" dirty="0" err="1">
                <a:solidFill>
                  <a:prstClr val="black"/>
                </a:solidFill>
              </a:rPr>
              <a:t>AppStore</a:t>
            </a:r>
            <a:endParaRPr lang="uk-UA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122" y="134309"/>
            <a:ext cx="6235908" cy="953405"/>
          </a:xfrm>
          <a:solidFill>
            <a:schemeClr val="accent5"/>
          </a:solidFill>
        </p:spPr>
        <p:txBody>
          <a:bodyPr>
            <a:normAutofit/>
          </a:bodyPr>
          <a:lstStyle/>
          <a:p>
            <a:r>
              <a:rPr lang="en-US" cap="small" dirty="0">
                <a:solidFill>
                  <a:srgbClr val="FFFFFF"/>
                </a:solidFill>
                <a:latin typeface="Segoe UI Light" panose="020B0502040204020203" pitchFamily="34" charset="0"/>
              </a:rPr>
              <a:t>Hardcoded credentials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32" y="3235168"/>
            <a:ext cx="9080500" cy="2044700"/>
          </a:xfrm>
          <a:prstGeom prst="rect">
            <a:avLst/>
          </a:prstGeom>
        </p:spPr>
      </p:pic>
      <p:sp>
        <p:nvSpPr>
          <p:cNvPr id="8" name="Прямоугольник 1"/>
          <p:cNvSpPr/>
          <p:nvPr/>
        </p:nvSpPr>
        <p:spPr>
          <a:xfrm>
            <a:off x="3831192" y="3556674"/>
            <a:ext cx="1568123" cy="188012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9" name="Прямоугольник 1"/>
          <p:cNvSpPr/>
          <p:nvPr/>
        </p:nvSpPr>
        <p:spPr>
          <a:xfrm>
            <a:off x="4615253" y="4257518"/>
            <a:ext cx="1843605" cy="220714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0" name="Прямоугольник 1"/>
          <p:cNvSpPr/>
          <p:nvPr/>
        </p:nvSpPr>
        <p:spPr>
          <a:xfrm>
            <a:off x="4333431" y="4051678"/>
            <a:ext cx="656872" cy="191326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1786" y="1394706"/>
            <a:ext cx="4572000" cy="9002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  <a:spcAft>
                <a:spcPts val="300"/>
              </a:spcAft>
            </a:pPr>
            <a:r>
              <a:rPr lang="en-US" sz="20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Severity:  </a:t>
            </a:r>
            <a:r>
              <a:rPr lang="en-US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Critical (C )/P1</a:t>
            </a:r>
            <a:endParaRPr lang="uk-UA" sz="2400" b="1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20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Business impact: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F81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Medium (M)/P3</a:t>
            </a:r>
            <a:endParaRPr lang="uk-UA" sz="2400" b="1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73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81104"/>
            <a:ext cx="6220918" cy="953405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cap="small" dirty="0">
                <a:solidFill>
                  <a:srgbClr val="FFFFFF"/>
                </a:solidFill>
                <a:latin typeface="Segoe UI Light" panose="020B0502040204020203" pitchFamily="34" charset="0"/>
              </a:rPr>
              <a:t>Backend </a:t>
            </a:r>
            <a:r>
              <a:rPr lang="en-US" cap="small" dirty="0" smtClean="0">
                <a:solidFill>
                  <a:srgbClr val="FFFFFF"/>
                </a:solidFill>
                <a:latin typeface="Segoe UI Light" panose="020B0502040204020203" pitchFamily="34" charset="0"/>
              </a:rPr>
              <a:t>security</a:t>
            </a:r>
            <a:endParaRPr lang="en-US" cap="small" dirty="0">
              <a:solidFill>
                <a:srgbClr val="FFFFFF"/>
              </a:solidFill>
              <a:latin typeface="Segoe UI Light" panose="020B0502040204020203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422650"/>
            <a:ext cx="9080500" cy="1536700"/>
          </a:xfrm>
          <a:prstGeom prst="rect">
            <a:avLst/>
          </a:prstGeom>
        </p:spPr>
      </p:pic>
      <p:sp>
        <p:nvSpPr>
          <p:cNvPr id="8" name="Прямоугольник 1"/>
          <p:cNvSpPr/>
          <p:nvPr/>
        </p:nvSpPr>
        <p:spPr>
          <a:xfrm>
            <a:off x="5639717" y="3713997"/>
            <a:ext cx="1544855" cy="219374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9" name="Прямоугольник 1"/>
          <p:cNvSpPr/>
          <p:nvPr/>
        </p:nvSpPr>
        <p:spPr>
          <a:xfrm>
            <a:off x="4355203" y="4461483"/>
            <a:ext cx="1544855" cy="219374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0143" y="1398565"/>
            <a:ext cx="4572000" cy="9002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  <a:spcAft>
                <a:spcPts val="300"/>
              </a:spcAft>
            </a:pPr>
            <a:r>
              <a:rPr lang="en-US" sz="20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Severity: </a:t>
            </a:r>
            <a:r>
              <a:rPr lang="en-US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Critical (C )/P1</a:t>
            </a:r>
            <a:endParaRPr lang="uk-UA" sz="2400" b="1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20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Business impact: </a:t>
            </a:r>
            <a:r>
              <a:rPr lang="en-US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Critical (C )/P1</a:t>
            </a:r>
            <a:endParaRPr lang="uk-UA" sz="2400" b="1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94528"/>
            <a:ext cx="5994400" cy="953405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cap="small" dirty="0" smtClean="0">
                <a:solidFill>
                  <a:srgbClr val="FFFFFF"/>
                </a:solidFill>
                <a:latin typeface="Segoe UI Light" panose="020B0502040204020203" pitchFamily="34" charset="0"/>
              </a:rPr>
              <a:t>Weak passwords</a:t>
            </a:r>
            <a:endParaRPr lang="en-US" cap="small" dirty="0">
              <a:solidFill>
                <a:srgbClr val="FFFFFF"/>
              </a:solidFill>
              <a:latin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1746" y="1343044"/>
            <a:ext cx="4572000" cy="9002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  <a:spcAft>
                <a:spcPts val="300"/>
              </a:spcAft>
            </a:pPr>
            <a:r>
              <a:rPr lang="en-US" sz="20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Severity: </a:t>
            </a:r>
            <a:r>
              <a:rPr lang="en-US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Critical (C )/P1</a:t>
            </a:r>
            <a:endParaRPr lang="uk-UA" sz="2400" b="1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  <a:spcAft>
                <a:spcPts val="300"/>
              </a:spcAft>
            </a:pPr>
            <a:r>
              <a:rPr lang="en-US" sz="20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Business impact: </a:t>
            </a:r>
            <a:r>
              <a:rPr lang="en-US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Critical (C )/P1</a:t>
            </a:r>
            <a:endParaRPr lang="uk-UA" sz="2400" b="1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cid:image001.jpg@01CED0FE.A5CAE050"/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34" y="2239276"/>
            <a:ext cx="6602867" cy="44102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194629" y="3222172"/>
            <a:ext cx="1422400" cy="246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05829" y="5500914"/>
            <a:ext cx="711200" cy="23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83430" y="2239277"/>
            <a:ext cx="1147891" cy="199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61430" y="2239275"/>
            <a:ext cx="1147891" cy="199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33786" y="3279190"/>
            <a:ext cx="1284614" cy="18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13429" y="5791467"/>
            <a:ext cx="711200" cy="23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13429" y="3873858"/>
            <a:ext cx="711200" cy="23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4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028" y="176442"/>
            <a:ext cx="7387771" cy="953405"/>
          </a:xfrm>
          <a:solidFill>
            <a:schemeClr val="accent5"/>
          </a:solidFill>
        </p:spPr>
        <p:txBody>
          <a:bodyPr>
            <a:normAutofit/>
          </a:bodyPr>
          <a:lstStyle/>
          <a:p>
            <a:r>
              <a:rPr lang="en-US" cap="small" dirty="0">
                <a:solidFill>
                  <a:srgbClr val="FFFFFF"/>
                </a:solidFill>
                <a:latin typeface="Segoe UI Light" panose="020B0502040204020203" pitchFamily="34" charset="0"/>
              </a:rPr>
              <a:t>Developer team </a:t>
            </a:r>
            <a:r>
              <a:rPr lang="en-US" cap="small" dirty="0" err="1">
                <a:solidFill>
                  <a:srgbClr val="FFFFFF"/>
                </a:solidFill>
                <a:latin typeface="Segoe UI Light" panose="020B0502040204020203" pitchFamily="34" charset="0"/>
              </a:rPr>
              <a:t>facepalm</a:t>
            </a:r>
            <a:endParaRPr lang="uk-UA" cap="small" dirty="0">
              <a:solidFill>
                <a:srgbClr val="FFFFFF"/>
              </a:solidFill>
              <a:latin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05630" y="4187688"/>
            <a:ext cx="434997" cy="13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uk-UA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320801"/>
            <a:ext cx="6927850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77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308"/>
            <a:ext cx="8031450" cy="1097134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cap="small" dirty="0">
                <a:solidFill>
                  <a:srgbClr val="FFFFFF"/>
                </a:solidFill>
                <a:latin typeface="Segoe UI Light" panose="020B0502040204020203" pitchFamily="34" charset="0"/>
              </a:rPr>
              <a:t>Encryption password after </a:t>
            </a:r>
            <a:r>
              <a:rPr lang="en-US" cap="small" dirty="0" err="1">
                <a:solidFill>
                  <a:srgbClr val="FFFFFF"/>
                </a:solidFill>
                <a:latin typeface="Segoe UI Light" panose="020B0502040204020203" pitchFamily="34" charset="0"/>
              </a:rPr>
              <a:t>AppStore</a:t>
            </a:r>
            <a:r>
              <a:rPr lang="en-US" cap="small" dirty="0">
                <a:solidFill>
                  <a:srgbClr val="FFFFFF"/>
                </a:solidFill>
                <a:latin typeface="Segoe UI Light" panose="020B0502040204020203" pitchFamily="34" charset="0"/>
              </a:rPr>
              <a:t> release</a:t>
            </a:r>
            <a:endParaRPr lang="uk-UA" cap="small" dirty="0">
              <a:solidFill>
                <a:srgbClr val="FFFFFF"/>
              </a:solidFill>
              <a:latin typeface="Segoe UI Light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2" y="1251812"/>
            <a:ext cx="7170058" cy="5566432"/>
          </a:xfrm>
        </p:spPr>
      </p:pic>
      <p:sp>
        <p:nvSpPr>
          <p:cNvPr id="5" name="Rectangle 4"/>
          <p:cNvSpPr/>
          <p:nvPr/>
        </p:nvSpPr>
        <p:spPr>
          <a:xfrm>
            <a:off x="2226365" y="3727338"/>
            <a:ext cx="6851374" cy="27829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Прямоугольник 1"/>
          <p:cNvSpPr/>
          <p:nvPr/>
        </p:nvSpPr>
        <p:spPr>
          <a:xfrm>
            <a:off x="8155737" y="2252706"/>
            <a:ext cx="1399712" cy="269184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0" name="Прямоугольник 1"/>
          <p:cNvSpPr/>
          <p:nvPr/>
        </p:nvSpPr>
        <p:spPr>
          <a:xfrm>
            <a:off x="1746423" y="2387298"/>
            <a:ext cx="959884" cy="134592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1" name="Прямоугольник 1"/>
          <p:cNvSpPr/>
          <p:nvPr/>
        </p:nvSpPr>
        <p:spPr>
          <a:xfrm>
            <a:off x="1825936" y="3470006"/>
            <a:ext cx="959884" cy="134592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2" name="Прямоугольник 1"/>
          <p:cNvSpPr/>
          <p:nvPr/>
        </p:nvSpPr>
        <p:spPr>
          <a:xfrm>
            <a:off x="8117855" y="4001115"/>
            <a:ext cx="959884" cy="134592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3" name="Прямоугольник 1"/>
          <p:cNvSpPr/>
          <p:nvPr/>
        </p:nvSpPr>
        <p:spPr>
          <a:xfrm>
            <a:off x="2946573" y="4768548"/>
            <a:ext cx="959884" cy="134592"/>
          </a:xfrm>
          <a:prstGeom prst="rect">
            <a:avLst/>
          </a:prstGeom>
          <a:solidFill>
            <a:schemeClr val="bg1"/>
          </a:solidFill>
          <a:ln w="889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43111" y="3724654"/>
            <a:ext cx="944711" cy="222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uk-UA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6707"/>
            <a:ext cx="7387771" cy="950230"/>
          </a:xfrm>
          <a:solidFill>
            <a:schemeClr val="accent5"/>
          </a:solidFill>
        </p:spPr>
        <p:txBody>
          <a:bodyPr>
            <a:normAutofit/>
          </a:bodyPr>
          <a:lstStyle/>
          <a:p>
            <a:r>
              <a:rPr lang="en-US" cap="small" dirty="0">
                <a:solidFill>
                  <a:srgbClr val="FFFFFF"/>
                </a:solidFill>
                <a:latin typeface="Segoe UI Light" panose="020B0502040204020203" pitchFamily="34" charset="0"/>
              </a:rPr>
              <a:t>Sensitive File Artifacts</a:t>
            </a:r>
            <a:endParaRPr lang="uk-UA" cap="small" dirty="0">
              <a:solidFill>
                <a:srgbClr val="FFFFFF"/>
              </a:solidFill>
              <a:latin typeface="Segoe UI Light" panose="020B0502040204020203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27" y="2188572"/>
            <a:ext cx="8461189" cy="3849371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5" name="Rectangle 4"/>
          <p:cNvSpPr/>
          <p:nvPr/>
        </p:nvSpPr>
        <p:spPr>
          <a:xfrm>
            <a:off x="3149400" y="2188572"/>
            <a:ext cx="1200194" cy="249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uk-UA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8398" y="1234585"/>
            <a:ext cx="4572000" cy="8386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Severity: </a:t>
            </a:r>
            <a:r>
              <a:rPr lang="en-US" sz="16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Low (L)/P4</a:t>
            </a:r>
            <a:r>
              <a:rPr lang="en-US" sz="16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b="1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Business impact: 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 business impact</a:t>
            </a:r>
            <a:endParaRPr lang="uk-UA" sz="2000" b="1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45326" y="3829878"/>
            <a:ext cx="1661491" cy="190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uk-UA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7917" y="3829878"/>
            <a:ext cx="1363319" cy="190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v</a:t>
            </a:r>
            <a:endParaRPr lang="uk-UA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0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83" y="-912654"/>
            <a:ext cx="12475574" cy="8304054"/>
          </a:xfrm>
        </p:spPr>
      </p:pic>
      <p:grpSp>
        <p:nvGrpSpPr>
          <p:cNvPr id="3" name="Group 2"/>
          <p:cNvGrpSpPr/>
          <p:nvPr/>
        </p:nvGrpSpPr>
        <p:grpSpPr>
          <a:xfrm>
            <a:off x="-18699" y="-912654"/>
            <a:ext cx="9289032" cy="7223056"/>
            <a:chOff x="85721" y="3717033"/>
            <a:chExt cx="9144001" cy="5753631"/>
          </a:xfrm>
        </p:grpSpPr>
        <p:sp>
          <p:nvSpPr>
            <p:cNvPr id="6" name="Rectangle 5"/>
            <p:cNvSpPr/>
            <p:nvPr/>
          </p:nvSpPr>
          <p:spPr>
            <a:xfrm>
              <a:off x="85721" y="8417928"/>
              <a:ext cx="9144001" cy="1052736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dirty="0">
                  <a:solidFill>
                    <a:prstClr val="white"/>
                  </a:solidFill>
                </a:rPr>
                <a:t>All Apps are considered safe </a:t>
              </a:r>
              <a:r>
                <a:rPr lang="en-US" sz="4800" dirty="0">
                  <a:solidFill>
                    <a:srgbClr val="FFC000"/>
                  </a:solidFill>
                </a:rPr>
                <a:t>until</a:t>
              </a:r>
              <a:r>
                <a:rPr lang="en-US" sz="4800" dirty="0">
                  <a:solidFill>
                    <a:prstClr val="white"/>
                  </a:solidFill>
                </a:rPr>
                <a:t> </a:t>
              </a:r>
              <a:r>
                <a:rPr lang="en-US" sz="4000" dirty="0">
                  <a:solidFill>
                    <a:prstClr val="white"/>
                  </a:solidFill>
                </a:rPr>
                <a:t>proven </a:t>
              </a:r>
              <a:r>
                <a:rPr lang="en-US" sz="4000" dirty="0" smtClean="0">
                  <a:solidFill>
                    <a:prstClr val="white"/>
                  </a:solidFill>
                </a:rPr>
                <a:t>guilty by </a:t>
              </a:r>
              <a:r>
                <a:rPr lang="en-US" sz="4000" dirty="0">
                  <a:solidFill>
                    <a:prstClr val="white"/>
                  </a:solidFill>
                </a:rPr>
                <a:t>a security </a:t>
              </a:r>
              <a:r>
                <a:rPr lang="en-US" sz="4000" dirty="0" smtClean="0">
                  <a:solidFill>
                    <a:prstClr val="white"/>
                  </a:solidFill>
                </a:rPr>
                <a:t>review</a:t>
              </a:r>
              <a:endParaRPr lang="en-US" sz="4000" dirty="0">
                <a:solidFill>
                  <a:prstClr val="white"/>
                </a:solidFill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043608" y="3717033"/>
              <a:ext cx="8100392" cy="122413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32004" y="284124"/>
            <a:ext cx="1731383" cy="1370504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white"/>
                </a:solidFill>
              </a:rPr>
              <a:t>Financial Institution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4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" y="173249"/>
            <a:ext cx="9144000" cy="60943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257175" indent="-257175"/>
            <a:r>
              <a:rPr lang="en-US" sz="2400" b="1" dirty="0" smtClean="0">
                <a:solidFill>
                  <a:schemeClr val="bg1"/>
                </a:solidFill>
              </a:rPr>
              <a:t>		SENSITIVE </a:t>
            </a:r>
            <a:r>
              <a:rPr lang="en-US" sz="2400" b="1" dirty="0">
                <a:solidFill>
                  <a:srgbClr val="FFC000"/>
                </a:solidFill>
              </a:rPr>
              <a:t>CLIENT INFORMATION</a:t>
            </a:r>
            <a:endParaRPr lang="uk-UA" sz="2400" b="1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0" y="2978877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 algn="just">
              <a:buFont typeface="Symbol" panose="05050102010706020507" pitchFamily="18" charset="2"/>
              <a:buChar char=""/>
            </a:pPr>
            <a:endParaRPr lang="uk-UA" sz="135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62" y="3278960"/>
            <a:ext cx="8799445" cy="2645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24" y="1067883"/>
            <a:ext cx="8836782" cy="20865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94052" y="6048501"/>
            <a:ext cx="7600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AS A CONSEQUENCE – </a:t>
            </a:r>
            <a:r>
              <a:rPr lang="en-US" sz="2400" dirty="0">
                <a:solidFill>
                  <a:srgbClr val="FF0000"/>
                </a:solidFill>
              </a:rPr>
              <a:t>CUSTOMERS TRUST COULD BE LOST.</a:t>
            </a:r>
            <a:endParaRPr lang="uk-UA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64042" y="1067882"/>
            <a:ext cx="1114258" cy="2021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Rectangle 8"/>
          <p:cNvSpPr/>
          <p:nvPr/>
        </p:nvSpPr>
        <p:spPr>
          <a:xfrm>
            <a:off x="3419642" y="3339990"/>
            <a:ext cx="1419058" cy="2574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Rectangle 9"/>
          <p:cNvSpPr/>
          <p:nvPr/>
        </p:nvSpPr>
        <p:spPr>
          <a:xfrm>
            <a:off x="4838700" y="1067882"/>
            <a:ext cx="1114258" cy="2021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Rectangle 10"/>
          <p:cNvSpPr/>
          <p:nvPr/>
        </p:nvSpPr>
        <p:spPr>
          <a:xfrm>
            <a:off x="2200442" y="5101595"/>
            <a:ext cx="6905458" cy="53720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Rectangle 11"/>
          <p:cNvSpPr/>
          <p:nvPr/>
        </p:nvSpPr>
        <p:spPr>
          <a:xfrm>
            <a:off x="5653171" y="3367634"/>
            <a:ext cx="1114258" cy="2021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Rectangle 12"/>
          <p:cNvSpPr/>
          <p:nvPr/>
        </p:nvSpPr>
        <p:spPr>
          <a:xfrm>
            <a:off x="9398648" y="4601479"/>
            <a:ext cx="1021702" cy="6372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82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947"/>
            <a:ext cx="12293600" cy="68657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83920"/>
            <a:ext cx="6261434" cy="844994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Customers </a:t>
            </a:r>
            <a:r>
              <a:rPr lang="en-US" dirty="0" smtClean="0">
                <a:solidFill>
                  <a:srgbClr val="FFC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n-US" dirty="0" smtClean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dump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94410" y="2525483"/>
            <a:ext cx="1485619" cy="44673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/>
          <p:cNvSpPr/>
          <p:nvPr/>
        </p:nvSpPr>
        <p:spPr>
          <a:xfrm>
            <a:off x="7212580" y="2525478"/>
            <a:ext cx="435794" cy="446736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3674678" y="2525485"/>
            <a:ext cx="943774" cy="44673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Rectangle 7"/>
          <p:cNvSpPr/>
          <p:nvPr/>
        </p:nvSpPr>
        <p:spPr>
          <a:xfrm>
            <a:off x="2010830" y="2525485"/>
            <a:ext cx="943774" cy="44673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Rectangle 8"/>
          <p:cNvSpPr/>
          <p:nvPr/>
        </p:nvSpPr>
        <p:spPr>
          <a:xfrm>
            <a:off x="6172665" y="2525485"/>
            <a:ext cx="593879" cy="44673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1916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951915"/>
            <a:ext cx="12192000" cy="1325563"/>
          </a:xfrm>
        </p:spPr>
        <p:txBody>
          <a:bodyPr>
            <a:noAutofit/>
          </a:bodyPr>
          <a:lstStyle/>
          <a:p>
            <a:r>
              <a:rPr lang="en-US" sz="9600" dirty="0" smtClean="0"/>
              <a:t> BUSINESS</a:t>
            </a:r>
            <a:endParaRPr lang="uk-UA" sz="9600" dirty="0"/>
          </a:p>
        </p:txBody>
      </p:sp>
    </p:spTree>
    <p:extLst>
      <p:ext uri="{BB962C8B-B14F-4D97-AF65-F5344CB8AC3E}">
        <p14:creationId xmlns:p14="http://schemas.microsoft.com/office/powerpoint/2010/main" val="63513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687"/>
            <a:ext cx="6263014" cy="109366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C000"/>
                </a:solidFill>
              </a:rPr>
              <a:t>defaults</a:t>
            </a:r>
            <a:r>
              <a:rPr lang="en-US" sz="4800" dirty="0" smtClean="0"/>
              <a:t> </a:t>
            </a:r>
            <a:r>
              <a:rPr lang="en-US" sz="4800" dirty="0">
                <a:solidFill>
                  <a:schemeClr val="bg1"/>
                </a:solidFill>
              </a:rPr>
              <a:t>and </a:t>
            </a:r>
            <a:r>
              <a:rPr lang="en-US" sz="4800" dirty="0">
                <a:solidFill>
                  <a:srgbClr val="92D050"/>
                </a:solidFill>
              </a:rPr>
              <a:t>sample</a:t>
            </a:r>
            <a:r>
              <a:rPr lang="en-US" sz="4800" dirty="0">
                <a:solidFill>
                  <a:schemeClr val="bg1"/>
                </a:solidFill>
              </a:rPr>
              <a:t> files</a:t>
            </a:r>
            <a:endParaRPr lang="uk-UA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320301"/>
            <a:ext cx="5234117" cy="4590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94" y="1320301"/>
            <a:ext cx="3802731" cy="498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64" y="4601238"/>
            <a:ext cx="8031937" cy="22567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02100" y="4915421"/>
            <a:ext cx="1217392" cy="19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Rectangle 7"/>
          <p:cNvSpPr/>
          <p:nvPr/>
        </p:nvSpPr>
        <p:spPr>
          <a:xfrm flipV="1">
            <a:off x="2636064" y="4601238"/>
            <a:ext cx="6711137" cy="2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Rectangle 8"/>
          <p:cNvSpPr/>
          <p:nvPr/>
        </p:nvSpPr>
        <p:spPr>
          <a:xfrm>
            <a:off x="8279296" y="1402452"/>
            <a:ext cx="1191228" cy="95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Rectangle 9"/>
          <p:cNvSpPr/>
          <p:nvPr/>
        </p:nvSpPr>
        <p:spPr>
          <a:xfrm>
            <a:off x="2491772" y="1654850"/>
            <a:ext cx="1940528" cy="173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Rectangle 10"/>
          <p:cNvSpPr/>
          <p:nvPr/>
        </p:nvSpPr>
        <p:spPr>
          <a:xfrm>
            <a:off x="1896158" y="1497663"/>
            <a:ext cx="2993342" cy="157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Rectangle 11"/>
          <p:cNvSpPr/>
          <p:nvPr/>
        </p:nvSpPr>
        <p:spPr>
          <a:xfrm>
            <a:off x="4800403" y="5815302"/>
            <a:ext cx="2108397" cy="142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Rectangle 12"/>
          <p:cNvSpPr/>
          <p:nvPr/>
        </p:nvSpPr>
        <p:spPr>
          <a:xfrm>
            <a:off x="7883644" y="5815303"/>
            <a:ext cx="1191228" cy="95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13"/>
          <p:cNvSpPr/>
          <p:nvPr/>
        </p:nvSpPr>
        <p:spPr>
          <a:xfrm>
            <a:off x="7088068" y="3167415"/>
            <a:ext cx="912932" cy="83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Rectangle 14"/>
          <p:cNvSpPr/>
          <p:nvPr/>
        </p:nvSpPr>
        <p:spPr>
          <a:xfrm>
            <a:off x="7088068" y="3370615"/>
            <a:ext cx="912932" cy="83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Rectangle 15"/>
          <p:cNvSpPr/>
          <p:nvPr/>
        </p:nvSpPr>
        <p:spPr>
          <a:xfrm>
            <a:off x="7088068" y="3609612"/>
            <a:ext cx="912932" cy="83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138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3611" y="1690688"/>
            <a:ext cx="7319375" cy="3183467"/>
            <a:chOff x="1524000" y="2190199"/>
            <a:chExt cx="9137362" cy="4018096"/>
          </a:xfrm>
        </p:grpSpPr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190199"/>
              <a:ext cx="9137362" cy="401809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236890" y="2640170"/>
              <a:ext cx="1300766" cy="2189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637763" y="2356835"/>
              <a:ext cx="7639319" cy="1931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02418"/>
            <a:ext cx="6513534" cy="991430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Forgotten </a:t>
            </a:r>
            <a:r>
              <a:rPr lang="en-US" dirty="0" smtClean="0">
                <a:solidFill>
                  <a:srgbClr val="FFC000"/>
                </a:solidFill>
              </a:rPr>
              <a:t>Files on server</a:t>
            </a:r>
            <a:endParaRPr lang="uk-UA" dirty="0">
              <a:solidFill>
                <a:srgbClr val="FFC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54955" y="1165272"/>
            <a:ext cx="7637045" cy="5072538"/>
            <a:chOff x="2167944" y="1403266"/>
            <a:chExt cx="7637045" cy="5072538"/>
          </a:xfrm>
        </p:grpSpPr>
        <p:pic>
          <p:nvPicPr>
            <p:cNvPr id="9" name="Picture 8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16" b="35604"/>
            <a:stretch/>
          </p:blipFill>
          <p:spPr>
            <a:xfrm>
              <a:off x="2167944" y="1403266"/>
              <a:ext cx="7637045" cy="507253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468710" y="1996227"/>
              <a:ext cx="1068946" cy="167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67944" y="1693804"/>
              <a:ext cx="4507605" cy="3024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18379" y="1989296"/>
              <a:ext cx="1068946" cy="167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266503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24497"/>
            <a:ext cx="11335656" cy="906018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Upload Java shell and </a:t>
            </a:r>
            <a:r>
              <a:rPr lang="en-US" dirty="0" smtClean="0">
                <a:solidFill>
                  <a:srgbClr val="00B0F0"/>
                </a:solidFill>
              </a:rPr>
              <a:t>take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server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under control</a:t>
            </a:r>
            <a:endParaRPr lang="uk-UA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20" b="28179"/>
          <a:stretch/>
        </p:blipFill>
        <p:spPr>
          <a:xfrm>
            <a:off x="1" y="1233714"/>
            <a:ext cx="11959770" cy="56242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2800" y="1335980"/>
            <a:ext cx="1496028" cy="186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8915400" y="2217420"/>
            <a:ext cx="975360" cy="25908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235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076"/>
            <a:ext cx="3686629" cy="2862322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prstClr val="white"/>
                </a:solidFill>
              </a:rPr>
              <a:t>Are your product </a:t>
            </a:r>
            <a:r>
              <a:rPr lang="en-US" sz="6000" dirty="0" smtClean="0">
                <a:solidFill>
                  <a:srgbClr val="FFC000"/>
                </a:solidFill>
              </a:rPr>
              <a:t>Popular</a:t>
            </a:r>
            <a:r>
              <a:rPr lang="en-US" sz="6000" dirty="0" smtClean="0">
                <a:solidFill>
                  <a:prstClr val="white"/>
                </a:solidFill>
              </a:rPr>
              <a:t>?</a:t>
            </a:r>
            <a:endParaRPr lang="en-US" sz="6000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8966" y="4028106"/>
            <a:ext cx="50546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You are </a:t>
            </a:r>
            <a:r>
              <a:rPr lang="en-US" sz="5400" dirty="0" smtClean="0">
                <a:solidFill>
                  <a:srgbClr val="FFC000"/>
                </a:solidFill>
              </a:rPr>
              <a:t>Next </a:t>
            </a:r>
            <a:r>
              <a:rPr lang="en-US" sz="5400" dirty="0">
                <a:solidFill>
                  <a:srgbClr val="FFC000"/>
                </a:solidFill>
              </a:rPr>
              <a:t>Target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1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6135"/>
            <a:ext cx="4775200" cy="769441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prstClr val="white"/>
                </a:solidFill>
              </a:rPr>
              <a:t>How to </a:t>
            </a:r>
            <a:r>
              <a:rPr lang="en-US" sz="4400" dirty="0" smtClean="0">
                <a:solidFill>
                  <a:srgbClr val="FFC000"/>
                </a:solidFill>
              </a:rPr>
              <a:t>PROTECT</a:t>
            </a:r>
            <a:r>
              <a:rPr lang="en-US" sz="4400" dirty="0" smtClean="0">
                <a:solidFill>
                  <a:prstClr val="white"/>
                </a:solidFill>
              </a:rPr>
              <a:t>?</a:t>
            </a:r>
            <a:endParaRPr lang="en-US" sz="44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0343" y="3303328"/>
            <a:ext cx="4499432" cy="70788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prstClr val="white"/>
                </a:solidFill>
              </a:rPr>
              <a:t>Security </a:t>
            </a:r>
            <a:r>
              <a:rPr lang="en-US" sz="4000" dirty="0" smtClean="0">
                <a:solidFill>
                  <a:prstClr val="white"/>
                </a:solidFill>
              </a:rPr>
              <a:t>Frameworks</a:t>
            </a:r>
            <a:endParaRPr lang="en-US" sz="40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9658" y="2178997"/>
            <a:ext cx="6081260" cy="70788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Right Security Requirements</a:t>
            </a:r>
            <a:endParaRPr lang="en-US" sz="4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4175" y="5629012"/>
            <a:ext cx="4165600" cy="70788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prstClr val="white"/>
                </a:solidFill>
              </a:rPr>
              <a:t>Penetration Testing</a:t>
            </a:r>
            <a:endParaRPr lang="en-US" sz="40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947" y="4531173"/>
            <a:ext cx="4934857" cy="70788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Code Scan and Review</a:t>
            </a:r>
            <a:endParaRPr lang="en-US" sz="40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58" y="3338854"/>
            <a:ext cx="4353517" cy="70788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Security Trainings</a:t>
            </a:r>
            <a:endParaRPr lang="en-US" sz="4000" dirty="0">
              <a:solidFill>
                <a:prstClr val="white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221946" y="2269450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59668" y="2178997"/>
            <a:ext cx="3800107" cy="70788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Threat Modelling</a:t>
            </a:r>
            <a:endParaRPr lang="en-US" sz="4000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3947" y="5629013"/>
            <a:ext cx="6066971" cy="70788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Dedicated Security Expert</a:t>
            </a:r>
            <a:endParaRPr lang="en-US" sz="400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95987" y="4438597"/>
            <a:ext cx="2563788" cy="70788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prstClr val="white"/>
                </a:solidFill>
              </a:rPr>
              <a:t>OWASP.org</a:t>
            </a:r>
            <a:endParaRPr 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BE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5"/>
            <a:ext cx="9158514" cy="686888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2081"/>
            <a:ext cx="8621486" cy="1131634"/>
          </a:xfrm>
          <a:solidFill>
            <a:schemeClr val="tx1">
              <a:alpha val="3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Open Sans Semibold"/>
              </a:rPr>
              <a:t>Add Security into your </a:t>
            </a:r>
            <a:r>
              <a:rPr lang="en-US" dirty="0" smtClean="0">
                <a:solidFill>
                  <a:srgbClr val="FFC000"/>
                </a:solidFill>
                <a:latin typeface="Open Sans Semibold"/>
              </a:rPr>
              <a:t>PROCESS</a:t>
            </a:r>
            <a:endParaRPr lang="uk-UA" dirty="0">
              <a:solidFill>
                <a:srgbClr val="FFC000"/>
              </a:solidFill>
              <a:latin typeface="Open Sans Semibold"/>
            </a:endParaRPr>
          </a:p>
        </p:txBody>
      </p:sp>
      <p:pic>
        <p:nvPicPr>
          <p:cNvPr id="7" name="Picture 2" descr="http://blogs.technet.com/blogfiles/security/WindowsLiveWriter/EvolvingSDLforCloudandAgileDevelopment_AE71/sdl-agile-transparent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25" y="1233715"/>
            <a:ext cx="5205778" cy="552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4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/>
          <p:cNvSpPr/>
          <p:nvPr/>
        </p:nvSpPr>
        <p:spPr>
          <a:xfrm rot="17849681">
            <a:off x="4476750" y="4581524"/>
            <a:ext cx="581025" cy="1676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Oval 4"/>
          <p:cNvSpPr/>
          <p:nvPr/>
        </p:nvSpPr>
        <p:spPr>
          <a:xfrm>
            <a:off x="2691868" y="3856948"/>
            <a:ext cx="918107" cy="918107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000" b="-11000"/>
            </a:stretch>
          </a:blip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Oval 5"/>
          <p:cNvSpPr/>
          <p:nvPr/>
        </p:nvSpPr>
        <p:spPr>
          <a:xfrm>
            <a:off x="1583414" y="3123950"/>
            <a:ext cx="1188945" cy="1188945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3000" b="-23000"/>
            </a:stretch>
          </a:blip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/>
          <p:cNvSpPr/>
          <p:nvPr/>
        </p:nvSpPr>
        <p:spPr>
          <a:xfrm>
            <a:off x="148415" y="2299755"/>
            <a:ext cx="1501674" cy="1501674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Oval 7"/>
          <p:cNvSpPr/>
          <p:nvPr/>
        </p:nvSpPr>
        <p:spPr>
          <a:xfrm>
            <a:off x="3521588" y="4669985"/>
            <a:ext cx="368026" cy="369694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/>
          <p:cNvSpPr/>
          <p:nvPr/>
        </p:nvSpPr>
        <p:spPr>
          <a:xfrm>
            <a:off x="9372599" y="5148261"/>
            <a:ext cx="2314575" cy="461964"/>
          </a:xfrm>
          <a:prstGeom prst="rect">
            <a:avLst/>
          </a:prstGeom>
          <a:solidFill>
            <a:srgbClr val="DD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Security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0099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063" y="0"/>
            <a:ext cx="1229606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24200" y="4326215"/>
            <a:ext cx="6477000" cy="14478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24601"/>
            <a:ext cx="2133600" cy="365125"/>
          </a:xfrm>
        </p:spPr>
        <p:txBody>
          <a:bodyPr/>
          <a:lstStyle/>
          <a:p>
            <a:fld id="{AD53D713-3284-4C71-8174-D6528838EBFD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uk-UA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366" y="5493605"/>
            <a:ext cx="36656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Contact me:</a:t>
            </a:r>
          </a:p>
          <a:p>
            <a:r>
              <a:rPr lang="en-US" sz="2400" dirty="0" err="1" smtClean="0">
                <a:solidFill>
                  <a:schemeClr val="bg1"/>
                </a:solidFill>
              </a:rPr>
              <a:t>skype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root_nt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email: root.nt@gmail.com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16718" y="5493604"/>
            <a:ext cx="44152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Join OWASP: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http</a:t>
            </a:r>
            <a:r>
              <a:rPr lang="en-US" sz="2400" dirty="0">
                <a:solidFill>
                  <a:schemeClr val="bg1"/>
                </a:solidFill>
              </a:rPr>
              <a:t>://owasp-lviv.blogspot.com/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-64063" y="397701"/>
            <a:ext cx="3367314" cy="1939100"/>
          </a:xfrm>
          <a:prstGeom prst="rect">
            <a:avLst/>
          </a:prstGeom>
          <a:solidFill>
            <a:schemeClr val="tx1">
              <a:alpha val="70195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kern="1200" cap="small" dirty="0">
                <a:solidFill>
                  <a:schemeClr val="tx1"/>
                </a:solidFill>
                <a:latin typeface="Segoe UI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Feedback &amp; </a:t>
            </a:r>
            <a:r>
              <a:rPr lang="en-US" dirty="0">
                <a:solidFill>
                  <a:srgbClr val="FFC00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91629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858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598003"/>
            <a:ext cx="12338582" cy="830997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4800" dirty="0" smtClean="0">
                <a:solidFill>
                  <a:schemeClr val="bg1"/>
                </a:solidFill>
                <a:latin typeface="+mj-lt"/>
              </a:rPr>
              <a:t>Home</a:t>
            </a:r>
            <a:r>
              <a:rPr lang="en-US" sz="4800" dirty="0" smtClean="0">
                <a:solidFill>
                  <a:srgbClr val="EBA538"/>
                </a:solidFill>
                <a:latin typeface="+mj-lt"/>
              </a:rPr>
              <a:t> Work</a:t>
            </a:r>
            <a:endParaRPr lang="ru-RU" sz="4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1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53"/>
            <a:ext cx="4379495" cy="948798"/>
          </a:xfrm>
        </p:spPr>
        <p:txBody>
          <a:bodyPr/>
          <a:lstStyle/>
          <a:p>
            <a:r>
              <a:rPr lang="en-US" dirty="0" smtClean="0"/>
              <a:t>A rough year in 2012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32" y="2553292"/>
            <a:ext cx="7068536" cy="28960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18" y="1274091"/>
            <a:ext cx="5434919" cy="2322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19" y="1723313"/>
            <a:ext cx="4734353" cy="30308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82" y="1930760"/>
            <a:ext cx="4446752" cy="2868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52842"/>
            <a:ext cx="5471792" cy="42244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00307"/>
            <a:ext cx="3377014" cy="4535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82" y="1594394"/>
            <a:ext cx="4712230" cy="22860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97" y="2618380"/>
            <a:ext cx="5390674" cy="21975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123104"/>
            <a:ext cx="4867092" cy="2145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4799394"/>
            <a:ext cx="4557369" cy="2001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73" y="1930761"/>
            <a:ext cx="5240842" cy="22565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58" y="4495800"/>
            <a:ext cx="2607068" cy="23055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57" y="5196076"/>
            <a:ext cx="3051859" cy="1605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94" y="3597021"/>
            <a:ext cx="2185425" cy="7487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90" y="4286217"/>
            <a:ext cx="2118191" cy="22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-75562"/>
            <a:ext cx="9334500" cy="694229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challenging year - 2013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63115" y="1343696"/>
            <a:ext cx="5704885" cy="2969359"/>
          </a:xfrm>
          <a:solidFill>
            <a:schemeClr val="tx1">
              <a:alpha val="6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Akamai reports that 2013 attack traffic is averaging over 86%  above normal.  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This report shows April 30 attack traffic is 117.53% higher than the 42% increase seen in 2012</a:t>
            </a:r>
          </a:p>
        </p:txBody>
      </p:sp>
    </p:spTree>
    <p:extLst>
      <p:ext uri="{BB962C8B-B14F-4D97-AF65-F5344CB8AC3E}">
        <p14:creationId xmlns:p14="http://schemas.microsoft.com/office/powerpoint/2010/main" val="336178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16299" y="6534834"/>
            <a:ext cx="56103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hlinkClick r:id="rId3"/>
              </a:rPr>
              <a:t>http://www.informationisbeautiful.net/visualizations/worlds-biggest-data-breaches-hacks</a:t>
            </a:r>
            <a:r>
              <a:rPr lang="uk-UA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6951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accent2"/>
        </a:solidFill>
      </a:spPr>
      <a:bodyPr vert="horz" lIns="91440" tIns="45720" rIns="91440" bIns="45720" rtlCol="0" anchor="ctr">
        <a:normAutofit fontScale="77500" lnSpcReduction="20000"/>
      </a:bodyPr>
      <a:lstStyle>
        <a:defPPr>
          <a:defRPr dirty="0" smtClean="0"/>
        </a:defPPr>
      </a:lstStyle>
    </a:txDef>
  </a:objectDefaults>
  <a:extraClrSchemeLst/>
</a:theme>
</file>

<file path=ppt/theme/theme1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1375</Words>
  <Application>Microsoft Office PowerPoint</Application>
  <PresentationFormat>Widescreen</PresentationFormat>
  <Paragraphs>319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68</vt:i4>
      </vt:variant>
    </vt:vector>
  </HeadingPairs>
  <TitlesOfParts>
    <vt:vector size="98" baseType="lpstr">
      <vt:lpstr>Arial</vt:lpstr>
      <vt:lpstr>Calibri</vt:lpstr>
      <vt:lpstr>Calibri Light</vt:lpstr>
      <vt:lpstr>Open Sans</vt:lpstr>
      <vt:lpstr>Open Sans Semibold</vt:lpstr>
      <vt:lpstr>PT Sans</vt:lpstr>
      <vt:lpstr>Segoe Print</vt:lpstr>
      <vt:lpstr>Segoe UI</vt:lpstr>
      <vt:lpstr>Segoe UI Light</vt:lpstr>
      <vt:lpstr>Symbol</vt:lpstr>
      <vt:lpstr>Times New Roman</vt:lpstr>
      <vt:lpstr>Wingdings</vt:lpstr>
      <vt:lpstr>Office Theme</vt:lpstr>
      <vt:lpstr>1_Тема Office</vt:lpstr>
      <vt:lpstr>2_Тема Office</vt:lpstr>
      <vt:lpstr>5_Office Theme</vt:lpstr>
      <vt:lpstr>2_Оформление по умолчанию</vt:lpstr>
      <vt:lpstr>7_Office Theme</vt:lpstr>
      <vt:lpstr>9_Office Theme</vt:lpstr>
      <vt:lpstr>11_Office Theme</vt:lpstr>
      <vt:lpstr>12_Office Theme</vt:lpstr>
      <vt:lpstr>13_Office Theme</vt:lpstr>
      <vt:lpstr>2_Office Theme</vt:lpstr>
      <vt:lpstr>3_Office Theme</vt:lpstr>
      <vt:lpstr>4_Office Theme</vt:lpstr>
      <vt:lpstr>6_Office Theme</vt:lpstr>
      <vt:lpstr>8_Office Theme</vt:lpstr>
      <vt:lpstr>10_Office Theme</vt:lpstr>
      <vt:lpstr>1_Office Theme</vt:lpstr>
      <vt:lpstr>Тема Office</vt:lpstr>
      <vt:lpstr>Security as a New Metric for Your Business, Product and Development Lifecycle</vt:lpstr>
      <vt:lpstr>OWASP Ukraine 2015   Security meetup у Львові</vt:lpstr>
      <vt:lpstr>Physical Hacking Escape quest</vt:lpstr>
      <vt:lpstr>Security as a metric</vt:lpstr>
      <vt:lpstr>PowerPoint Presentation</vt:lpstr>
      <vt:lpstr> BUSINESS</vt:lpstr>
      <vt:lpstr>A rough year in 2012</vt:lpstr>
      <vt:lpstr>A more challenging year - 2013</vt:lpstr>
      <vt:lpstr>PowerPoint Presentation</vt:lpstr>
      <vt:lpstr>PowerPoint Presentation</vt:lpstr>
      <vt:lpstr>PowerPoint Presentation</vt:lpstr>
      <vt:lpstr>WHY your clients NEED Security</vt:lpstr>
      <vt:lpstr>Consequences of Security FAILURE</vt:lpstr>
      <vt:lpstr>PowerPoint Presentation</vt:lpstr>
      <vt:lpstr>PowerPoint Presentation</vt:lpstr>
      <vt:lpstr> PRODUCT</vt:lpstr>
      <vt:lpstr>Simple ROI of Product security</vt:lpstr>
      <vt:lpstr>PowerPoint Presentation</vt:lpstr>
      <vt:lpstr>Typical Security Report delivered by competitor</vt:lpstr>
      <vt:lpstr>How security is linked to development</vt:lpstr>
      <vt:lpstr>Generic Approach for Security</vt:lpstr>
      <vt:lpstr>How it should look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 sample</vt:lpstr>
      <vt:lpstr> DEVELOPMENT</vt:lpstr>
      <vt:lpstr>PowerPoint Presentation</vt:lpstr>
      <vt:lpstr>PEOPLE always bypass restriction if possible</vt:lpstr>
      <vt:lpstr>PowerPoint Presentation</vt:lpstr>
      <vt:lpstr>Why code analysis do not resolve a problem?</vt:lpstr>
      <vt:lpstr> Mobile banking app from Pakistan</vt:lpstr>
      <vt:lpstr>PowerPoint Presentation</vt:lpstr>
      <vt:lpstr>Recommended error messages by OWASP</vt:lpstr>
      <vt:lpstr>PowerPoint Presentation</vt:lpstr>
      <vt:lpstr>Critical Business Logic bypass</vt:lpstr>
      <vt:lpstr>Critical Business Logic bypass</vt:lpstr>
      <vt:lpstr>Critical Business Logic bypass</vt:lpstr>
      <vt:lpstr>Critical Business Logic bypass</vt:lpstr>
      <vt:lpstr>PowerPoint Presentation</vt:lpstr>
      <vt:lpstr>PowerPoint Presentation</vt:lpstr>
      <vt:lpstr>SQL-Injections to win a Trip</vt:lpstr>
      <vt:lpstr>PowerPoint Presentation</vt:lpstr>
      <vt:lpstr>Why so simple?</vt:lpstr>
      <vt:lpstr>Story about Hybrid Mobile Development in India</vt:lpstr>
      <vt:lpstr>Reversing Java/iOS application this app feature</vt:lpstr>
      <vt:lpstr>Weak Cryptography </vt:lpstr>
      <vt:lpstr>Removed code appears again in AppStore app</vt:lpstr>
      <vt:lpstr>Hardcoded credentials</vt:lpstr>
      <vt:lpstr>Backend security</vt:lpstr>
      <vt:lpstr>Weak passwords</vt:lpstr>
      <vt:lpstr>Developer team facepalm</vt:lpstr>
      <vt:lpstr>Encryption password after AppStore release</vt:lpstr>
      <vt:lpstr>Sensitive File Artifacts</vt:lpstr>
      <vt:lpstr>PowerPoint Presentation</vt:lpstr>
      <vt:lpstr>  SENSITIVE CLIENT INFORMATION</vt:lpstr>
      <vt:lpstr>Customers database dump</vt:lpstr>
      <vt:lpstr>defaults and sample files</vt:lpstr>
      <vt:lpstr>Forgotten Files on server</vt:lpstr>
      <vt:lpstr>Upload Java shell and take server under control</vt:lpstr>
      <vt:lpstr>PowerPoint Presentation</vt:lpstr>
      <vt:lpstr>PowerPoint Presentation</vt:lpstr>
      <vt:lpstr>Add Security into your PROCESS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 your app first: Workshop for Developers and QA how to design, code, build and test your apps for security (Uk)</dc:title>
  <dc:creator>Nazar Tymoshyk</dc:creator>
  <cp:lastModifiedBy>Nazar Tymoshyk</cp:lastModifiedBy>
  <cp:revision>50</cp:revision>
  <dcterms:created xsi:type="dcterms:W3CDTF">2015-09-05T11:17:26Z</dcterms:created>
  <dcterms:modified xsi:type="dcterms:W3CDTF">2015-10-04T10:17:49Z</dcterms:modified>
</cp:coreProperties>
</file>